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277" r:id="rId2"/>
    <p:sldId id="429" r:id="rId3"/>
    <p:sldId id="430" r:id="rId4"/>
    <p:sldId id="431" r:id="rId5"/>
    <p:sldId id="381" r:id="rId6"/>
    <p:sldId id="432" r:id="rId7"/>
    <p:sldId id="339" r:id="rId8"/>
    <p:sldId id="433" r:id="rId9"/>
    <p:sldId id="337" r:id="rId10"/>
    <p:sldId id="338" r:id="rId11"/>
    <p:sldId id="256" r:id="rId12"/>
    <p:sldId id="257" r:id="rId13"/>
    <p:sldId id="284" r:id="rId14"/>
    <p:sldId id="258" r:id="rId15"/>
    <p:sldId id="287" r:id="rId16"/>
    <p:sldId id="335" r:id="rId17"/>
    <p:sldId id="383" r:id="rId18"/>
    <p:sldId id="259" r:id="rId19"/>
    <p:sldId id="278" r:id="rId20"/>
    <p:sldId id="289" r:id="rId21"/>
    <p:sldId id="260" r:id="rId22"/>
    <p:sldId id="261" r:id="rId23"/>
    <p:sldId id="273" r:id="rId24"/>
    <p:sldId id="336" r:id="rId25"/>
    <p:sldId id="286" r:id="rId26"/>
    <p:sldId id="264" r:id="rId27"/>
    <p:sldId id="312" r:id="rId28"/>
    <p:sldId id="332" r:id="rId29"/>
    <p:sldId id="330" r:id="rId30"/>
    <p:sldId id="331" r:id="rId31"/>
    <p:sldId id="329" r:id="rId32"/>
    <p:sldId id="382" r:id="rId33"/>
    <p:sldId id="325" r:id="rId34"/>
    <p:sldId id="326" r:id="rId35"/>
    <p:sldId id="333" r:id="rId36"/>
    <p:sldId id="334" r:id="rId37"/>
    <p:sldId id="384" r:id="rId38"/>
    <p:sldId id="385" r:id="rId39"/>
    <p:sldId id="323" r:id="rId40"/>
    <p:sldId id="318" r:id="rId41"/>
    <p:sldId id="426" r:id="rId42"/>
    <p:sldId id="274" r:id="rId43"/>
    <p:sldId id="386" r:id="rId44"/>
    <p:sldId id="291" r:id="rId45"/>
    <p:sldId id="283" r:id="rId46"/>
    <p:sldId id="292" r:id="rId47"/>
    <p:sldId id="293" r:id="rId48"/>
    <p:sldId id="285" r:id="rId49"/>
    <p:sldId id="276" r:id="rId50"/>
    <p:sldId id="296" r:id="rId51"/>
    <p:sldId id="282" r:id="rId52"/>
    <p:sldId id="266" r:id="rId53"/>
    <p:sldId id="340" r:id="rId54"/>
    <p:sldId id="398" r:id="rId55"/>
    <p:sldId id="342" r:id="rId56"/>
    <p:sldId id="343" r:id="rId57"/>
    <p:sldId id="397" r:id="rId58"/>
    <p:sldId id="344" r:id="rId59"/>
    <p:sldId id="345" r:id="rId60"/>
    <p:sldId id="392" r:id="rId61"/>
    <p:sldId id="354" r:id="rId62"/>
    <p:sldId id="355" r:id="rId63"/>
    <p:sldId id="356" r:id="rId64"/>
    <p:sldId id="357" r:id="rId65"/>
    <p:sldId id="405" r:id="rId66"/>
    <p:sldId id="427" r:id="rId67"/>
    <p:sldId id="406" r:id="rId68"/>
    <p:sldId id="389" r:id="rId69"/>
    <p:sldId id="390" r:id="rId70"/>
    <p:sldId id="358" r:id="rId71"/>
    <p:sldId id="359" r:id="rId72"/>
    <p:sldId id="360" r:id="rId73"/>
    <p:sldId id="361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4" r:id="rId83"/>
    <p:sldId id="407" r:id="rId84"/>
    <p:sldId id="428" r:id="rId85"/>
    <p:sldId id="409" r:id="rId86"/>
    <p:sldId id="434" r:id="rId87"/>
    <p:sldId id="410" r:id="rId88"/>
    <p:sldId id="411" r:id="rId89"/>
    <p:sldId id="394" r:id="rId90"/>
    <p:sldId id="408" r:id="rId91"/>
    <p:sldId id="412" r:id="rId92"/>
    <p:sldId id="413" r:id="rId93"/>
    <p:sldId id="414" r:id="rId94"/>
    <p:sldId id="415" r:id="rId95"/>
    <p:sldId id="416" r:id="rId96"/>
    <p:sldId id="417" r:id="rId97"/>
    <p:sldId id="418" r:id="rId98"/>
    <p:sldId id="419" r:id="rId99"/>
    <p:sldId id="420" r:id="rId100"/>
    <p:sldId id="421" r:id="rId101"/>
    <p:sldId id="422" r:id="rId102"/>
    <p:sldId id="423" r:id="rId103"/>
    <p:sldId id="424" r:id="rId104"/>
    <p:sldId id="379" r:id="rId105"/>
  </p:sldIdLst>
  <p:sldSz cx="9906000" cy="6858000" type="A4"/>
  <p:notesSz cx="6858000" cy="9945688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CCFF"/>
    <a:srgbClr val="000099"/>
    <a:srgbClr val="0033CC"/>
    <a:srgbClr val="FFFFCC"/>
    <a:srgbClr val="66FFFF"/>
    <a:srgbClr val="996600"/>
    <a:srgbClr val="000066"/>
    <a:srgbClr val="99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ลักษณะสีอ่อ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6650" autoAdjust="0"/>
  </p:normalViewPr>
  <p:slideViewPr>
    <p:cSldViewPr>
      <p:cViewPr>
        <p:scale>
          <a:sx n="71" d="100"/>
          <a:sy n="71" d="100"/>
        </p:scale>
        <p:origin x="-1104" y="-1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th-T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endParaRPr lang="th-T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15"/>
            <a:ext cx="2971800" cy="5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th-T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34315"/>
            <a:ext cx="2971800" cy="5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BCA74A31-91EF-4C1A-8208-A45BEF6C1CB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41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17EC-A229-45FB-93A8-5C8441A0438B}" type="datetimeFigureOut">
              <a:rPr lang="th-TH" smtClean="0"/>
              <a:pPr/>
              <a:t>11/12/61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115"/>
            <a:ext cx="5486400" cy="447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492"/>
            <a:ext cx="2971800" cy="497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492"/>
            <a:ext cx="2971800" cy="497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932C4-692D-4C15-A6A6-62B9E11486B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502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90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1D019-405C-42CC-BA15-444D88B72E0A}" type="slidenum">
              <a:rPr lang="th-TH" smtClean="0"/>
              <a:pPr/>
              <a:t>96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84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85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86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87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88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932C4-692D-4C15-A6A6-62B9E11486BF}" type="slidenum">
              <a:rPr lang="th-TH" smtClean="0"/>
              <a:pPr/>
              <a:t>89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EF6A3-9C8E-4213-B6CD-07BD45ABC89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6E016-6876-44B4-B660-212EC934AD4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3FAAF-2D01-4C33-8847-8BFB4CD7161D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DB4B787B-E2E7-4E2E-B31C-B52C339D7FE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AAEB9-C71A-4DEE-AA5C-A186517765C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6982D-EE7A-43E1-815F-B31E7123F2C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1A8A1-402B-4D53-8356-33FB6791C12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8B7F9-0DEB-4F31-BFBC-27BDED1D50D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EDC3C-E0B8-4CF8-BBAA-1896BEAF12F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5BDD4-456C-4897-B794-598DA08C784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4EEC1-BF23-4E78-A8A7-1AC96E5B8BD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61E71-C04A-4541-8CC3-FE5670DB12B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คลิกเพื่อแก้ไขลักษณะชื่อเรื่องหลัก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คลิกเพื่อแก้ไขลักษณะข้อความหลัก</a:t>
            </a:r>
          </a:p>
          <a:p>
            <a:pPr lvl="1"/>
            <a:r>
              <a:rPr lang="th-TH" smtClean="0"/>
              <a:t>ระดับสอง</a:t>
            </a:r>
          </a:p>
          <a:p>
            <a:pPr lvl="2"/>
            <a:r>
              <a:rPr lang="th-TH" smtClean="0"/>
              <a:t>ระดับสาม</a:t>
            </a:r>
          </a:p>
          <a:p>
            <a:pPr lvl="3"/>
            <a:r>
              <a:rPr lang="th-TH" smtClean="0"/>
              <a:t>ระดับสี่</a:t>
            </a:r>
          </a:p>
          <a:p>
            <a:pPr lvl="4"/>
            <a:r>
              <a:rPr lang="th-TH" smtClean="0"/>
              <a:t>ระดับห้า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6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6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600"/>
            </a:lvl1pPr>
          </a:lstStyle>
          <a:p>
            <a:fld id="{A7228B56-62CE-455E-800B-14D4B10FDC32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 descr="chemistr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280592" y="692696"/>
            <a:ext cx="62646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1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สมดุลเคมี</a:t>
            </a:r>
            <a:endParaRPr lang="th-TH" sz="1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92760" y="2492896"/>
            <a:ext cx="626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สมดุลเคมี</a:t>
            </a:r>
            <a:endParaRPr lang="th-TH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64968" y="3789040"/>
            <a:ext cx="4048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สมดุลเคมี</a:t>
            </a:r>
            <a:endParaRPr lang="th-TH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30200" y="533400"/>
            <a:ext cx="8832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เขียนแสดงปฏิกิริยาที่ผันกลับได้โดยใช้เครื่องหมาย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38158" y="2438400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สารตั้งต้นทำปฏิกิริยากันได้ผลิตภัณฑ์  เรียกว่า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52406" y="4071942"/>
            <a:ext cx="6521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และถ้าสารผลิตภัณฑ์ทำปฏิกิริยากันเปลี่ยนกลับมาเป็นสารตั้งต้น  เรียกว่า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127500" y="5181600"/>
            <a:ext cx="5778500" cy="1199728"/>
            <a:chOff x="2400" y="3264"/>
            <a:chExt cx="2736" cy="816"/>
          </a:xfrm>
        </p:grpSpPr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2880" y="3264"/>
              <a:ext cx="2256" cy="756"/>
            </a:xfrm>
            <a:prstGeom prst="rect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99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 dirty="0">
                  <a:latin typeface="Tahoma" pitchFamily="34" charset="0"/>
                  <a:cs typeface="Tahoma" pitchFamily="34" charset="0"/>
                </a:rPr>
                <a:t> “ ปฏิกิริยาย้อนกลับ ”</a:t>
              </a:r>
              <a:endParaRPr lang="th-TH" sz="36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23" name="AutoShape 15"/>
            <p:cNvSpPr>
              <a:spLocks noChangeArrowheads="1"/>
            </p:cNvSpPr>
            <p:nvPr/>
          </p:nvSpPr>
          <p:spPr bwMode="auto">
            <a:xfrm rot="1943481">
              <a:off x="2400" y="3696"/>
              <a:ext cx="912" cy="384"/>
            </a:xfrm>
            <a:prstGeom prst="curvedUpArrow">
              <a:avLst>
                <a:gd name="adj1" fmla="val 47500"/>
                <a:gd name="adj2" fmla="val 95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36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641600" y="2895600"/>
            <a:ext cx="5635625" cy="1038225"/>
            <a:chOff x="1536" y="1824"/>
            <a:chExt cx="3277" cy="654"/>
          </a:xfrm>
        </p:grpSpPr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536" y="1968"/>
              <a:ext cx="2839" cy="368"/>
            </a:xfrm>
            <a:prstGeom prst="rect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200" b="1" dirty="0">
                  <a:latin typeface="Tahoma" pitchFamily="34" charset="0"/>
                  <a:cs typeface="Tahoma" pitchFamily="34" charset="0"/>
                </a:rPr>
                <a:t>  “ ปฏิกิริยาไปข้างหน้า ”</a:t>
              </a:r>
              <a:endParaRPr lang="th-TH" sz="32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 rot="2006817">
              <a:off x="4560" y="1824"/>
              <a:ext cx="253" cy="654"/>
            </a:xfrm>
            <a:prstGeom prst="curvedLeftArrow">
              <a:avLst>
                <a:gd name="adj1" fmla="val 51700"/>
                <a:gd name="adj2" fmla="val 10339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7429" name="AutoShape 2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7430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21" name="รูปภาพ 20" descr="ลูกศร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9214" y="642918"/>
            <a:ext cx="870684" cy="428628"/>
          </a:xfrm>
          <a:prstGeom prst="rect">
            <a:avLst/>
          </a:prstGeom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80968" y="1476822"/>
            <a:ext cx="285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[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Cu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(H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O)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4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]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2+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2889250" y="1476822"/>
            <a:ext cx="2022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+   4Cl 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-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530856" y="1476822"/>
            <a:ext cx="406561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 [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Cu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(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Cl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)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4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]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2 -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+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4 H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O</a:t>
            </a:r>
          </a:p>
        </p:txBody>
      </p:sp>
      <p:pic>
        <p:nvPicPr>
          <p:cNvPr id="38" name="รูปภาพ 37" descr="ลูกศร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638" y="1591786"/>
            <a:ext cx="615046" cy="302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utoUpdateAnimBg="0"/>
      <p:bldP spid="17421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452406" y="428604"/>
            <a:ext cx="2643206" cy="58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ตัวอย่าง</a:t>
            </a:r>
            <a:endParaRPr lang="th-TH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47FF"/>
                  </a:gs>
                  <a:gs pos="13000">
                    <a:srgbClr val="000082"/>
                  </a:gs>
                  <a:gs pos="28000">
                    <a:srgbClr val="0047FF"/>
                  </a:gs>
                  <a:gs pos="42000">
                    <a:srgbClr val="000082"/>
                  </a:gs>
                  <a:gs pos="57001">
                    <a:srgbClr val="0047FF"/>
                  </a:gs>
                  <a:gs pos="72000">
                    <a:srgbClr val="000082"/>
                  </a:gs>
                  <a:gs pos="87000">
                    <a:srgbClr val="0047FF"/>
                  </a:gs>
                  <a:gs pos="100000">
                    <a:srgbClr val="000082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372894" y="1589868"/>
            <a:ext cx="893782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2. 2C  +  O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2CO                        ; K = 25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CO           C    + ½ O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; K  = ?</a:t>
            </a:r>
          </a:p>
          <a:p>
            <a:pPr marL="533400" indent="-533400"/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                                             (0.2)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7" name="รูปภาพ 6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56" y="1777678"/>
            <a:ext cx="664987" cy="228593"/>
          </a:xfrm>
          <a:prstGeom prst="rect">
            <a:avLst/>
          </a:prstGeom>
        </p:spPr>
      </p:pic>
      <p:pic>
        <p:nvPicPr>
          <p:cNvPr id="8" name="รูปภาพ 7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20" y="2616504"/>
            <a:ext cx="664987" cy="228593"/>
          </a:xfrm>
          <a:prstGeom prst="rect">
            <a:avLst/>
          </a:prstGeom>
        </p:spPr>
      </p:pic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952472" y="3857628"/>
            <a:ext cx="3786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หารสมการเดิมด้วย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br>
              <a:rPr lang="en-US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และกลับสมการ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452406" y="428604"/>
            <a:ext cx="2643206" cy="58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ตัวอย่าง</a:t>
            </a:r>
            <a:endParaRPr lang="th-TH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47FF"/>
                  </a:gs>
                  <a:gs pos="13000">
                    <a:srgbClr val="000082"/>
                  </a:gs>
                  <a:gs pos="28000">
                    <a:srgbClr val="0047FF"/>
                  </a:gs>
                  <a:gs pos="42000">
                    <a:srgbClr val="000082"/>
                  </a:gs>
                  <a:gs pos="57001">
                    <a:srgbClr val="0047FF"/>
                  </a:gs>
                  <a:gs pos="72000">
                    <a:srgbClr val="000082"/>
                  </a:gs>
                  <a:gs pos="87000">
                    <a:srgbClr val="0047FF"/>
                  </a:gs>
                  <a:gs pos="100000">
                    <a:srgbClr val="000082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372894" y="1589868"/>
            <a:ext cx="89378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3. 2P  +  3Q            R   +  2S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= 16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A  +  R               Q  +  B  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= 4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2P  +  A   +  2Q           2S + B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= ?</a:t>
            </a:r>
          </a:p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            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(64)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</a:t>
            </a:r>
            <a:endParaRPr lang="en-US" sz="9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" name="รูปภาพ 3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56" y="1777678"/>
            <a:ext cx="664987" cy="228593"/>
          </a:xfrm>
          <a:prstGeom prst="rect">
            <a:avLst/>
          </a:prstGeom>
        </p:spPr>
      </p:pic>
      <p:pic>
        <p:nvPicPr>
          <p:cNvPr id="5" name="รูปภาพ 4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22" y="2214554"/>
            <a:ext cx="664987" cy="228593"/>
          </a:xfrm>
          <a:prstGeom prst="rect">
            <a:avLst/>
          </a:prstGeom>
        </p:spPr>
      </p:pic>
      <p:pic>
        <p:nvPicPr>
          <p:cNvPr id="6" name="รูปภาพ 5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68" y="2571744"/>
            <a:ext cx="664987" cy="228593"/>
          </a:xfrm>
          <a:prstGeom prst="rect">
            <a:avLst/>
          </a:prstGeom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952472" y="3857628"/>
            <a:ext cx="3786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สมการ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 +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br>
              <a:rPr lang="en-US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452406" y="428604"/>
            <a:ext cx="2643206" cy="58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ตัวอย่าง</a:t>
            </a:r>
            <a:endParaRPr lang="th-TH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47FF"/>
                  </a:gs>
                  <a:gs pos="13000">
                    <a:srgbClr val="000082"/>
                  </a:gs>
                  <a:gs pos="28000">
                    <a:srgbClr val="0047FF"/>
                  </a:gs>
                  <a:gs pos="42000">
                    <a:srgbClr val="000082"/>
                  </a:gs>
                  <a:gs pos="57001">
                    <a:srgbClr val="0047FF"/>
                  </a:gs>
                  <a:gs pos="72000">
                    <a:srgbClr val="000082"/>
                  </a:gs>
                  <a:gs pos="87000">
                    <a:srgbClr val="0047FF"/>
                  </a:gs>
                  <a:gs pos="100000">
                    <a:srgbClr val="000082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372894" y="1589868"/>
            <a:ext cx="89378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4. 3X  +  Y              2Z         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= 4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A  +  Y               Z           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= 8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3X            2A + Y            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= ?</a:t>
            </a:r>
          </a:p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            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(1</a:t>
            </a:r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/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16)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</a:t>
            </a:r>
            <a:endParaRPr lang="en-US" sz="9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" name="รูปภาพ 3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56" y="1777678"/>
            <a:ext cx="664987" cy="228593"/>
          </a:xfrm>
          <a:prstGeom prst="rect">
            <a:avLst/>
          </a:prstGeom>
        </p:spPr>
      </p:pic>
      <p:pic>
        <p:nvPicPr>
          <p:cNvPr id="5" name="รูปภาพ 4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22" y="2214554"/>
            <a:ext cx="664987" cy="228593"/>
          </a:xfrm>
          <a:prstGeom prst="rect">
            <a:avLst/>
          </a:prstGeom>
        </p:spPr>
      </p:pic>
      <p:pic>
        <p:nvPicPr>
          <p:cNvPr id="6" name="รูปภาพ 5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8" y="2643182"/>
            <a:ext cx="664987" cy="2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452406" y="428604"/>
            <a:ext cx="2643206" cy="58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ตัวอย่าง</a:t>
            </a:r>
            <a:endParaRPr lang="th-TH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47FF"/>
                  </a:gs>
                  <a:gs pos="13000">
                    <a:srgbClr val="000082"/>
                  </a:gs>
                  <a:gs pos="28000">
                    <a:srgbClr val="0047FF"/>
                  </a:gs>
                  <a:gs pos="42000">
                    <a:srgbClr val="000082"/>
                  </a:gs>
                  <a:gs pos="57001">
                    <a:srgbClr val="0047FF"/>
                  </a:gs>
                  <a:gs pos="72000">
                    <a:srgbClr val="000082"/>
                  </a:gs>
                  <a:gs pos="87000">
                    <a:srgbClr val="0047FF"/>
                  </a:gs>
                  <a:gs pos="100000">
                    <a:srgbClr val="000082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372894" y="1589869"/>
            <a:ext cx="8937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5. ½ N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+  ½ O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NO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= ¼ 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2NO +  O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N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= 8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N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 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+ 2O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= ?</a:t>
            </a:r>
          </a:p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            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(2)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</a:t>
            </a:r>
            <a:endParaRPr lang="en-US" sz="9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" name="รูปภาพ 3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30" y="1785926"/>
            <a:ext cx="664987" cy="228593"/>
          </a:xfrm>
          <a:prstGeom prst="rect">
            <a:avLst/>
          </a:prstGeom>
        </p:spPr>
      </p:pic>
      <p:pic>
        <p:nvPicPr>
          <p:cNvPr id="5" name="รูปภาพ 4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36" y="2214554"/>
            <a:ext cx="664987" cy="228593"/>
          </a:xfrm>
          <a:prstGeom prst="rect">
            <a:avLst/>
          </a:prstGeom>
        </p:spPr>
      </p:pic>
      <p:pic>
        <p:nvPicPr>
          <p:cNvPr id="6" name="รูปภาพ 5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18" y="2643182"/>
            <a:ext cx="664987" cy="228593"/>
          </a:xfrm>
          <a:prstGeom prst="rect">
            <a:avLst/>
          </a:prstGeom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523844" y="3643314"/>
            <a:ext cx="8937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6.  A  +   3B               P        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= 0.2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2P               2Q  + R       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= 4.0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2A  + 6B            2Q  + R                     ; K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= ?</a:t>
            </a:r>
          </a:p>
          <a:p>
            <a:pPr marL="533400" indent="-533400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            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(0.16)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</a:t>
            </a:r>
            <a:endParaRPr lang="en-US" sz="9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8" name="รูปภาพ 7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50" y="3786190"/>
            <a:ext cx="664987" cy="228593"/>
          </a:xfrm>
          <a:prstGeom prst="rect">
            <a:avLst/>
          </a:prstGeom>
        </p:spPr>
      </p:pic>
      <p:pic>
        <p:nvPicPr>
          <p:cNvPr id="9" name="รูปภาพ 8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42" y="4214818"/>
            <a:ext cx="664987" cy="228593"/>
          </a:xfrm>
          <a:prstGeom prst="rect">
            <a:avLst/>
          </a:prstGeom>
        </p:spPr>
      </p:pic>
      <p:pic>
        <p:nvPicPr>
          <p:cNvPr id="10" name="รูปภาพ 9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12" y="4643446"/>
            <a:ext cx="664987" cy="2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22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673100" y="2276475"/>
            <a:ext cx="8337550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helazykiller"/>
                <a:cs typeface="Thelazykiller"/>
              </a:rPr>
              <a:t>สวัสดี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228850" y="381000"/>
            <a:ext cx="5283200" cy="15240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971800" y="838200"/>
            <a:ext cx="3962400" cy="90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5E9EFF"/>
              </a:extrusionClr>
            </a:sp3d>
          </a:bodyPr>
          <a:lstStyle/>
          <a:p>
            <a:pPr algn="ctr"/>
            <a:r>
              <a:rPr lang="th-TH" sz="3600" b="1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atin typeface="Browallia New"/>
                <a:cs typeface="Browallia New"/>
              </a:rPr>
              <a:t>ภาวะสมดุล</a:t>
            </a:r>
          </a:p>
        </p:txBody>
      </p:sp>
      <p:pic>
        <p:nvPicPr>
          <p:cNvPr id="2054" name="Picture 6" descr="DSC0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981200"/>
            <a:ext cx="2971800" cy="2057400"/>
          </a:xfrm>
          <a:prstGeom prst="rect">
            <a:avLst/>
          </a:prstGeom>
          <a:noFill/>
        </p:spPr>
      </p:pic>
      <p:pic>
        <p:nvPicPr>
          <p:cNvPr id="2056" name="Picture 8" descr="DSC0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1981200"/>
            <a:ext cx="3054350" cy="2114550"/>
          </a:xfrm>
          <a:prstGeom prst="rect">
            <a:avLst/>
          </a:prstGeom>
          <a:noFill/>
        </p:spPr>
      </p:pic>
      <p:pic>
        <p:nvPicPr>
          <p:cNvPr id="2057" name="Picture 9" descr="DSC0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82" y="4143380"/>
            <a:ext cx="3219450" cy="2228850"/>
          </a:xfrm>
          <a:prstGeom prst="rect">
            <a:avLst/>
          </a:prstGeom>
          <a:noFill/>
        </p:spPr>
      </p:pic>
      <p:sp>
        <p:nvSpPr>
          <p:cNvPr id="205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91600" y="6324600"/>
            <a:ext cx="38100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8" name="Picture 10" descr="DSC0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96" y="4286256"/>
            <a:ext cx="389388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95282" y="609600"/>
            <a:ext cx="7858180" cy="78483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500" b="1" dirty="0">
                <a:latin typeface="Tahoma" pitchFamily="34" charset="0"/>
                <a:cs typeface="Tahoma" pitchFamily="34" charset="0"/>
              </a:rPr>
              <a:t>การเปลี่ยนแปลงที่ผันกลับได้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38092" y="1828800"/>
            <a:ext cx="89249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   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เปลี่ยนแปลงที่ผันกลับได้  หมายถึง  การที่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สาร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เมื่อ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เปลี่ยนแปลงแล้วสามารถเปลี่ยนกลับมาเป็นสารเดิมได้อีก เช่น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8050" y="3429000"/>
            <a:ext cx="858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น้ำระเหยเป็นไอน้ำ   และสามารถควบแน่นกลับมาเป็นน้ำดังเดิม 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311400" y="5105400"/>
            <a:ext cx="1155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3600" b="1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90800" y="4800600"/>
            <a:ext cx="66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น้ำ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719280" y="5105400"/>
            <a:ext cx="825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724400" y="4800600"/>
            <a:ext cx="132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ไอน้ำ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719280" y="5257800"/>
            <a:ext cx="74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365750" y="4419600"/>
            <a:ext cx="32194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th-TH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86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8520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87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38158" y="5500702"/>
            <a:ext cx="8358246" cy="1077913"/>
            <a:chOff x="624" y="3504"/>
            <a:chExt cx="4416" cy="679"/>
          </a:xfrm>
        </p:grpSpPr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624" y="3504"/>
              <a:ext cx="4416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200" b="1" dirty="0">
                  <a:latin typeface="Tahoma" pitchFamily="34" charset="0"/>
                  <a:cs typeface="Tahoma" pitchFamily="34" charset="0"/>
                </a:rPr>
                <a:t>ลองไปศึกษาภาพประกอบคำอธิบาย กันต่อไป</a:t>
              </a:r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4210" y="3909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3200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8" grpId="0" autoUpdateAnimBg="0"/>
      <p:bldP spid="3082" grpId="0" animBg="1"/>
      <p:bldP spid="3083" grpId="0" autoUpdateAnimBg="0"/>
      <p:bldP spid="30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im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7239000" cy="4025900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600200" y="228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52472" y="285728"/>
            <a:ext cx="8572560" cy="646331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latin typeface="Tahoma" pitchFamily="34" charset="0"/>
                <a:cs typeface="Tahoma" pitchFamily="34" charset="0"/>
              </a:rPr>
              <a:t>ภาพแสดงการระเหยของน้ำในภาชนะปิด</a:t>
            </a:r>
          </a:p>
        </p:txBody>
      </p: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3405187" y="3316289"/>
            <a:ext cx="6500813" cy="3279776"/>
            <a:chOff x="2145" y="2089"/>
            <a:chExt cx="4095" cy="2066"/>
          </a:xfrm>
        </p:grpSpPr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2145" y="3825"/>
              <a:ext cx="4095" cy="330"/>
            </a:xfrm>
            <a:prstGeom prst="rect">
              <a:avLst/>
            </a:prstGeom>
            <a:gradFill rotWithShape="0">
              <a:gsLst>
                <a:gs pos="0">
                  <a:srgbClr val="FF0066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อัตราการระเหย 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=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อัตราการควบแน่น     </a:t>
              </a:r>
            </a:p>
          </p:txBody>
        </p:sp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 rot="16802007">
              <a:off x="4880" y="2670"/>
              <a:ext cx="1680" cy="518"/>
            </a:xfrm>
            <a:prstGeom prst="curvedUpArrow">
              <a:avLst>
                <a:gd name="adj1" fmla="val 64865"/>
                <a:gd name="adj2" fmla="val 12973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3738554" y="4643446"/>
            <a:ext cx="3305175" cy="1057275"/>
            <a:chOff x="2208" y="2880"/>
            <a:chExt cx="2082" cy="666"/>
          </a:xfrm>
        </p:grpSpPr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208" y="3216"/>
              <a:ext cx="2082" cy="330"/>
            </a:xfrm>
            <a:prstGeom prst="rect">
              <a:avLst/>
            </a:prstGeom>
            <a:gradFill rotWithShape="0">
              <a:gsLst>
                <a:gs pos="0">
                  <a:srgbClr val="FF0066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ไอน้ำเริ่มควบแน่น      </a:t>
              </a:r>
            </a:p>
          </p:txBody>
        </p:sp>
        <p:sp>
          <p:nvSpPr>
            <p:cNvPr id="36874" name="AutoShape 10"/>
            <p:cNvSpPr>
              <a:spLocks noChangeArrowheads="1"/>
            </p:cNvSpPr>
            <p:nvPr/>
          </p:nvSpPr>
          <p:spPr bwMode="auto">
            <a:xfrm>
              <a:off x="2928" y="2880"/>
              <a:ext cx="528" cy="43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309563" y="2743200"/>
            <a:ext cx="3286126" cy="2657475"/>
            <a:chOff x="195" y="1728"/>
            <a:chExt cx="2070" cy="1674"/>
          </a:xfrm>
        </p:grpSpPr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195" y="3072"/>
              <a:ext cx="2070" cy="330"/>
            </a:xfrm>
            <a:prstGeom prst="rect">
              <a:avLst/>
            </a:prstGeom>
            <a:gradFill rotWithShape="0">
              <a:gsLst>
                <a:gs pos="0">
                  <a:srgbClr val="FF0066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น้ำเริ่มระเหยเป็นไอ      </a:t>
              </a:r>
            </a:p>
          </p:txBody>
        </p:sp>
        <p:sp>
          <p:nvSpPr>
            <p:cNvPr id="36875" name="AutoShape 11"/>
            <p:cNvSpPr>
              <a:spLocks noChangeArrowheads="1"/>
            </p:cNvSpPr>
            <p:nvPr/>
          </p:nvSpPr>
          <p:spPr bwMode="auto">
            <a:xfrm rot="-5085418">
              <a:off x="90" y="2166"/>
              <a:ext cx="1338" cy="461"/>
            </a:xfrm>
            <a:prstGeom prst="curvedDownArrow">
              <a:avLst>
                <a:gd name="adj1" fmla="val 58048"/>
                <a:gd name="adj2" fmla="val 116095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3976" y="285728"/>
            <a:ext cx="7429500" cy="138499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เมื่อน้ำระเหยเป็นไอ และไอน้ำควบแน่นกลับมาเป็นน้ำ และเกิดในระบบปิด  ระดับของน้ำจะค่อย ๆ ลดลง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66720" y="1828800"/>
            <a:ext cx="9072626" cy="954107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 การระเหยและควบแน่นจะเกิดควบคู่กันตลอดเวลา จนในที่สุดเมื่ออัตราการระเหย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=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อัตราการควบแน่น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5300" y="3352800"/>
            <a:ext cx="9163050" cy="1077218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ระดับน้ำจะคงที่  แสดงว่าของเหลวและไออยู่ใน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             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th-TH" sz="3600" b="1" dirty="0">
                <a:latin typeface="Tahoma" pitchFamily="34" charset="0"/>
                <a:cs typeface="Tahoma" pitchFamily="34" charset="0"/>
              </a:rPr>
              <a:t>ภาวะสมดุล”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309959" y="4500563"/>
            <a:ext cx="1816100" cy="1371600"/>
            <a:chOff x="339" y="2835"/>
            <a:chExt cx="1056" cy="864"/>
          </a:xfrm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339" y="2835"/>
              <a:ext cx="1056" cy="864"/>
            </a:xfrm>
            <a:prstGeom prst="star16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505" y="2835"/>
              <a:ext cx="81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 เรียกว่า  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2095480" y="4643446"/>
            <a:ext cx="6710363" cy="2057400"/>
            <a:chOff x="816" y="2832"/>
            <a:chExt cx="4227" cy="1296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816" y="3456"/>
              <a:ext cx="3003" cy="36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200" b="1" dirty="0">
                  <a:latin typeface="Tahoma" pitchFamily="34" charset="0"/>
                  <a:cs typeface="Tahoma" pitchFamily="34" charset="0"/>
                </a:rPr>
                <a:t> “สมดุลระหว่างสถานะ” </a:t>
              </a:r>
            </a:p>
          </p:txBody>
        </p:sp>
        <p:pic>
          <p:nvPicPr>
            <p:cNvPr id="4109" name="Picture 13" descr="agburt05_02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8" y="2832"/>
              <a:ext cx="1155" cy="12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ความดันไอ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88" y="1341438"/>
            <a:ext cx="7888287" cy="3816350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49313" y="5300663"/>
            <a:ext cx="3024187" cy="64135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cs typeface="Angsana New" pitchFamily="18" charset="-34"/>
              </a:rPr>
              <a:t>ระบบเปิด ไม่เกิดสมดุล</a:t>
            </a:r>
            <a:endParaRPr lang="th-TH" sz="3600" b="1" dirty="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953000" y="5300663"/>
            <a:ext cx="3024188" cy="64135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cs typeface="Angsana New" pitchFamily="18" charset="-34"/>
              </a:rPr>
              <a:t>ระบบปิด เกิดสมดุล</a:t>
            </a:r>
            <a:endParaRPr lang="th-TH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charkarn.com/userfiles/19660/1%20(28)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8" y="285728"/>
            <a:ext cx="5242790" cy="4388410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09860" y="5643578"/>
            <a:ext cx="4643470" cy="646331"/>
          </a:xfrm>
          <a:prstGeom prst="rect">
            <a:avLst/>
          </a:prstGeom>
          <a:gradFill rotWithShape="0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สมดุลระหว่างสถานะ 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www.vcharkarn.com/userfiles/19660/1%20(29)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46" y="285728"/>
            <a:ext cx="3233546" cy="4811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ethai.exteen.com/images/3-solid-1_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640" y="1520548"/>
            <a:ext cx="6715172" cy="4599893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1647022" y="6166678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Deposition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457056" y="1520548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Sublimation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37882" y="6207622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การทับถม, การพอกพูน, การระเหิดกลับ</a:t>
            </a:r>
            <a:endParaRPr lang="th-TH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45088" y="501317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Deposition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96616" y="531436"/>
            <a:ext cx="7200800" cy="646331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การระเหิด  และ  การระเหิดกลับ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95300" y="381000"/>
            <a:ext cx="7429500" cy="64135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ตัวอย่างอื่น ๆ ของสมดุลระหว่างสถานะ    เช่น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5300" y="1371600"/>
            <a:ext cx="3302000" cy="119062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การระเหิดของไอโอดีนในภาชนะปิด  ดังรูป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38798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18100" y="1371600"/>
            <a:ext cx="3384550" cy="119062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น้ำหอม หรือแอลกอฮอล์ ในขวดที่ปิดสนิท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35550" y="2971800"/>
            <a:ext cx="38798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  <a:p>
            <a:pPr>
              <a:spcBef>
                <a:spcPct val="50000"/>
              </a:spcBef>
            </a:pPr>
            <a:endParaRPr lang="th-TH"/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495300" y="2590800"/>
            <a:ext cx="3302000" cy="2971800"/>
            <a:chOff x="288" y="1632"/>
            <a:chExt cx="2112" cy="2064"/>
          </a:xfrm>
        </p:grpSpPr>
        <p:pic>
          <p:nvPicPr>
            <p:cNvPr id="5128" name="Picture 8" descr="DSC000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1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5130" name="AutoShape 10"/>
            <p:cNvSpPr>
              <a:spLocks noChangeArrowheads="1"/>
            </p:cNvSpPr>
            <p:nvPr/>
          </p:nvSpPr>
          <p:spPr bwMode="auto">
            <a:xfrm>
              <a:off x="1200" y="1632"/>
              <a:ext cx="336" cy="432"/>
            </a:xfrm>
            <a:prstGeom prst="downArrow">
              <a:avLst>
                <a:gd name="adj1" fmla="val 50000"/>
                <a:gd name="adj2" fmla="val 32143"/>
              </a:avLst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5035550" y="2590800"/>
            <a:ext cx="3136900" cy="2971800"/>
            <a:chOff x="2928" y="1632"/>
            <a:chExt cx="2064" cy="2028"/>
          </a:xfrm>
        </p:grpSpPr>
        <p:pic>
          <p:nvPicPr>
            <p:cNvPr id="5129" name="Picture 9" descr="DSC00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112"/>
              <a:ext cx="2064" cy="1548"/>
            </a:xfrm>
            <a:prstGeom prst="rect">
              <a:avLst/>
            </a:prstGeom>
            <a:noFill/>
          </p:spPr>
        </p:pic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3792" y="1632"/>
              <a:ext cx="336" cy="432"/>
            </a:xfrm>
            <a:prstGeom prst="downArrow">
              <a:avLst>
                <a:gd name="adj1" fmla="val 50000"/>
                <a:gd name="adj2" fmla="val 32143"/>
              </a:avLst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742950" y="5638800"/>
            <a:ext cx="3136900" cy="701675"/>
            <a:chOff x="432" y="3552"/>
            <a:chExt cx="1824" cy="442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432" y="3552"/>
              <a:ext cx="182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/>
                <a:t>     I</a:t>
              </a:r>
              <a:r>
                <a:rPr lang="en-US" sz="4000" b="1" baseline="-25000"/>
                <a:t>2</a:t>
              </a:r>
              <a:r>
                <a:rPr lang="en-US" b="1"/>
                <a:t>(S)</a:t>
              </a:r>
              <a:r>
                <a:rPr lang="en-US" sz="3600" b="1"/>
                <a:t>                  </a:t>
              </a:r>
              <a:r>
                <a:rPr lang="en-US" sz="4000" b="1"/>
                <a:t>I</a:t>
              </a:r>
              <a:r>
                <a:rPr lang="en-US" sz="4000" b="1" baseline="-25000"/>
                <a:t>2</a:t>
              </a:r>
              <a:r>
                <a:rPr lang="en-US" b="1"/>
                <a:t>(g)</a:t>
              </a:r>
              <a:r>
                <a:rPr lang="en-US" sz="3600" b="1"/>
                <a:t> </a:t>
              </a:r>
              <a:endParaRPr lang="th-TH" sz="3600" b="1"/>
            </a:p>
          </p:txBody>
        </p:sp>
        <p:grpSp>
          <p:nvGrpSpPr>
            <p:cNvPr id="5137" name="Group 17"/>
            <p:cNvGrpSpPr>
              <a:grpSpLocks/>
            </p:cNvGrpSpPr>
            <p:nvPr/>
          </p:nvGrpSpPr>
          <p:grpSpPr bwMode="auto">
            <a:xfrm>
              <a:off x="1200" y="3744"/>
              <a:ext cx="432" cy="96"/>
              <a:chOff x="1200" y="3744"/>
              <a:chExt cx="432" cy="96"/>
            </a:xfrm>
          </p:grpSpPr>
          <p:sp>
            <p:nvSpPr>
              <p:cNvPr id="5135" name="Line 15"/>
              <p:cNvSpPr>
                <a:spLocks noChangeShapeType="1"/>
              </p:cNvSpPr>
              <p:nvPr/>
            </p:nvSpPr>
            <p:spPr bwMode="auto">
              <a:xfrm>
                <a:off x="1200" y="374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/>
            </p:nvSpPr>
            <p:spPr bwMode="auto">
              <a:xfrm>
                <a:off x="1200" y="384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4648200" y="5715000"/>
            <a:ext cx="4445000" cy="701675"/>
            <a:chOff x="2688" y="3600"/>
            <a:chExt cx="2496" cy="442"/>
          </a:xfrm>
        </p:grpSpPr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2688" y="3600"/>
              <a:ext cx="24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/>
                <a:t>C</a:t>
              </a:r>
              <a:r>
                <a:rPr lang="en-US" sz="4000" b="1" baseline="-25000"/>
                <a:t>2</a:t>
              </a:r>
              <a:r>
                <a:rPr lang="en-US" sz="4000" b="1"/>
                <a:t>H</a:t>
              </a:r>
              <a:r>
                <a:rPr lang="en-US" sz="4000" b="1" baseline="-25000"/>
                <a:t>5</a:t>
              </a:r>
              <a:r>
                <a:rPr lang="en-US" sz="4000" b="1"/>
                <a:t>OH</a:t>
              </a:r>
              <a:r>
                <a:rPr lang="en-US" b="1"/>
                <a:t>(l)</a:t>
              </a:r>
              <a:r>
                <a:rPr lang="en-US" sz="3600" b="1"/>
                <a:t>               </a:t>
              </a:r>
              <a:r>
                <a:rPr lang="en-US" sz="4000" b="1"/>
                <a:t>C</a:t>
              </a:r>
              <a:r>
                <a:rPr lang="en-US" sz="4000" b="1" baseline="-25000"/>
                <a:t>2</a:t>
              </a:r>
              <a:r>
                <a:rPr lang="en-US" sz="4000" b="1"/>
                <a:t>H</a:t>
              </a:r>
              <a:r>
                <a:rPr lang="en-US" sz="4000" b="1" baseline="-25000"/>
                <a:t>5</a:t>
              </a:r>
              <a:r>
                <a:rPr lang="en-US" sz="4000" b="1"/>
                <a:t>OH</a:t>
              </a:r>
              <a:r>
                <a:rPr lang="en-US" b="1"/>
                <a:t>(g)</a:t>
              </a:r>
              <a:r>
                <a:rPr lang="en-US" sz="3600" b="1"/>
                <a:t> </a:t>
              </a:r>
              <a:endParaRPr lang="th-TH" sz="3600" b="1"/>
            </a:p>
          </p:txBody>
        </p:sp>
        <p:grpSp>
          <p:nvGrpSpPr>
            <p:cNvPr id="5139" name="Group 19"/>
            <p:cNvGrpSpPr>
              <a:grpSpLocks/>
            </p:cNvGrpSpPr>
            <p:nvPr/>
          </p:nvGrpSpPr>
          <p:grpSpPr bwMode="auto">
            <a:xfrm>
              <a:off x="3744" y="3792"/>
              <a:ext cx="336" cy="96"/>
              <a:chOff x="1200" y="3744"/>
              <a:chExt cx="432" cy="96"/>
            </a:xfrm>
          </p:grpSpPr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>
                <a:off x="1200" y="3744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/>
            </p:nvSpPr>
            <p:spPr bwMode="auto">
              <a:xfrm>
                <a:off x="1200" y="3840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5144" name="AutoShape 2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5030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145" name="AutoShape 2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SC0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657600" cy="2743200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124200" y="381000"/>
            <a:ext cx="3352800" cy="7016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การระเหิดของลูกเหม็น</a:t>
            </a:r>
          </a:p>
        </p:txBody>
      </p:sp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5410200" y="2057400"/>
            <a:ext cx="4191000" cy="701675"/>
            <a:chOff x="1680" y="2928"/>
            <a:chExt cx="2784" cy="442"/>
          </a:xfrm>
        </p:grpSpPr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680" y="2928"/>
              <a:ext cx="27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/>
                <a:t>C </a:t>
              </a:r>
              <a:r>
                <a:rPr lang="en-US" sz="4000" b="1" baseline="-25000"/>
                <a:t>10</a:t>
              </a:r>
              <a:r>
                <a:rPr lang="en-US" sz="4000" b="1"/>
                <a:t>H</a:t>
              </a:r>
              <a:r>
                <a:rPr lang="en-US" sz="4000" b="1" baseline="-25000"/>
                <a:t> 8 </a:t>
              </a:r>
              <a:r>
                <a:rPr lang="en-US" b="1"/>
                <a:t>(s)</a:t>
              </a:r>
              <a:r>
                <a:rPr lang="en-US" sz="4000" b="1"/>
                <a:t>              </a:t>
              </a:r>
              <a:r>
                <a:rPr lang="th-TH" sz="4000" b="1"/>
                <a:t> </a:t>
              </a:r>
              <a:r>
                <a:rPr lang="en-US" sz="4000" b="1"/>
                <a:t>C </a:t>
              </a:r>
              <a:r>
                <a:rPr lang="en-US" sz="4000" b="1" baseline="-25000"/>
                <a:t>10</a:t>
              </a:r>
              <a:r>
                <a:rPr lang="en-US" sz="4000" b="1"/>
                <a:t>H</a:t>
              </a:r>
              <a:r>
                <a:rPr lang="en-US" sz="4000" b="1" baseline="-25000"/>
                <a:t> 8 </a:t>
              </a:r>
              <a:r>
                <a:rPr lang="en-US" b="1"/>
                <a:t> (g)</a:t>
              </a:r>
              <a:r>
                <a:rPr lang="en-US" sz="4000" b="1"/>
                <a:t> </a:t>
              </a:r>
              <a:endParaRPr lang="th-TH" sz="4000" b="1"/>
            </a:p>
          </p:txBody>
        </p:sp>
        <p:grpSp>
          <p:nvGrpSpPr>
            <p:cNvPr id="30728" name="Group 8"/>
            <p:cNvGrpSpPr>
              <a:grpSpLocks/>
            </p:cNvGrpSpPr>
            <p:nvPr/>
          </p:nvGrpSpPr>
          <p:grpSpPr bwMode="auto">
            <a:xfrm>
              <a:off x="2688" y="3120"/>
              <a:ext cx="432" cy="96"/>
              <a:chOff x="2688" y="3120"/>
              <a:chExt cx="432" cy="96"/>
            </a:xfrm>
          </p:grpSpPr>
          <p:sp>
            <p:nvSpPr>
              <p:cNvPr id="30726" name="Line 6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688" y="3216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648200" y="3200400"/>
            <a:ext cx="5029200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ภาวะสมดุล จะต้องเกิดในระบบปิด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5800" y="4876800"/>
            <a:ext cx="8763000" cy="13112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/>
              <a:t>แต่ระบบปิด  อาจจะไม่เกิดภาวะสมดุล ก็ได้ เพราะ</a:t>
            </a:r>
            <a:r>
              <a:rPr lang="th-TH" sz="4000" b="1" dirty="0" smtClean="0"/>
              <a:t>บางระบบ</a:t>
            </a:r>
            <a:br>
              <a:rPr lang="th-TH" sz="4000" b="1" dirty="0" smtClean="0"/>
            </a:br>
            <a:r>
              <a:rPr lang="th-TH" sz="4000" b="1" dirty="0" smtClean="0"/>
              <a:t>ไม่</a:t>
            </a:r>
            <a:r>
              <a:rPr lang="th-TH" sz="4000" b="1" dirty="0"/>
              <a:t>สามารถผันกลับได้</a:t>
            </a: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4343400" y="22098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33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734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53500" y="62484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 autoUpdateAnimBg="0"/>
      <p:bldP spid="30731" grpId="0" animBg="1" autoUpdateAnimBg="0"/>
      <p:bldP spid="307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 bwMode="auto">
          <a:xfrm>
            <a:off x="3595678" y="2571744"/>
            <a:ext cx="2500330" cy="1071570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09992" y="2786058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สมดุลเคมี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7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53500" y="62484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7" name="กลุ่ม 66"/>
          <p:cNvGrpSpPr/>
          <p:nvPr/>
        </p:nvGrpSpPr>
        <p:grpSpPr>
          <a:xfrm>
            <a:off x="595282" y="1142984"/>
            <a:ext cx="8367833" cy="4026019"/>
            <a:chOff x="595282" y="1142984"/>
            <a:chExt cx="8367833" cy="4026019"/>
          </a:xfrm>
        </p:grpSpPr>
        <p:grpSp>
          <p:nvGrpSpPr>
            <p:cNvPr id="62" name="กลุ่ม 61"/>
            <p:cNvGrpSpPr/>
            <p:nvPr/>
          </p:nvGrpSpPr>
          <p:grpSpPr>
            <a:xfrm>
              <a:off x="1361573" y="1142984"/>
              <a:ext cx="2500330" cy="1554097"/>
              <a:chOff x="1361573" y="1142984"/>
              <a:chExt cx="2500330" cy="1554097"/>
            </a:xfrm>
          </p:grpSpPr>
          <p:grpSp>
            <p:nvGrpSpPr>
              <p:cNvPr id="23" name="กลุ่ม 22"/>
              <p:cNvGrpSpPr/>
              <p:nvPr/>
            </p:nvGrpSpPr>
            <p:grpSpPr>
              <a:xfrm>
                <a:off x="1361573" y="1554073"/>
                <a:ext cx="2500330" cy="1143008"/>
                <a:chOff x="1095348" y="1357298"/>
                <a:chExt cx="2500330" cy="1143008"/>
              </a:xfrm>
            </p:grpSpPr>
            <p:sp>
              <p:nvSpPr>
                <p:cNvPr id="8" name="วงรี 7"/>
                <p:cNvSpPr/>
                <p:nvPr/>
              </p:nvSpPr>
              <p:spPr bwMode="auto">
                <a:xfrm>
                  <a:off x="1166786" y="1357298"/>
                  <a:ext cx="2357454" cy="1143008"/>
                </a:xfrm>
                <a:prstGeom prst="ellipse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3174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095348" y="1571612"/>
                  <a:ext cx="2500330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การเปลี่ยนแปลง</a:t>
                  </a:r>
                  <a:b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</a:b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ที่ผันกลับได้</a:t>
                  </a:r>
                  <a:endParaRPr lang="th-TH" sz="20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49" name="กลุ่ม 48"/>
              <p:cNvGrpSpPr/>
              <p:nvPr/>
            </p:nvGrpSpPr>
            <p:grpSpPr>
              <a:xfrm>
                <a:off x="1595414" y="1142984"/>
                <a:ext cx="642942" cy="704780"/>
                <a:chOff x="4595810" y="1285860"/>
                <a:chExt cx="714380" cy="861398"/>
              </a:xfrm>
            </p:grpSpPr>
            <p:sp>
              <p:nvSpPr>
                <p:cNvPr id="47" name="วงรี 46"/>
                <p:cNvSpPr/>
                <p:nvPr/>
              </p:nvSpPr>
              <p:spPr bwMode="auto">
                <a:xfrm>
                  <a:off x="4595810" y="1285860"/>
                  <a:ext cx="714380" cy="785818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4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738687" y="1357298"/>
                  <a:ext cx="254001" cy="789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 smtClean="0"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th-TH" sz="36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63" name="กลุ่ม 62"/>
            <p:cNvGrpSpPr/>
            <p:nvPr/>
          </p:nvGrpSpPr>
          <p:grpSpPr>
            <a:xfrm>
              <a:off x="6310322" y="1357298"/>
              <a:ext cx="2652793" cy="1884161"/>
              <a:chOff x="6310322" y="1357298"/>
              <a:chExt cx="2652793" cy="1884161"/>
            </a:xfrm>
          </p:grpSpPr>
          <p:grpSp>
            <p:nvGrpSpPr>
              <p:cNvPr id="16" name="กลุ่ม 15"/>
              <p:cNvGrpSpPr/>
              <p:nvPr/>
            </p:nvGrpSpPr>
            <p:grpSpPr>
              <a:xfrm>
                <a:off x="6453198" y="1526947"/>
                <a:ext cx="2509917" cy="1714512"/>
                <a:chOff x="6014983" y="928670"/>
                <a:chExt cx="2509917" cy="1714512"/>
              </a:xfrm>
            </p:grpSpPr>
            <p:sp>
              <p:nvSpPr>
                <p:cNvPr id="11" name="วงรี 10"/>
                <p:cNvSpPr/>
                <p:nvPr/>
              </p:nvSpPr>
              <p:spPr bwMode="auto">
                <a:xfrm>
                  <a:off x="6014983" y="928670"/>
                  <a:ext cx="2500330" cy="1714512"/>
                </a:xfrm>
                <a:prstGeom prst="ellipse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1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24570" y="1142984"/>
                  <a:ext cx="2500330" cy="1323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ความสัมพันธ์ระหว่างความเข้มข้นของสาร </a:t>
                  </a:r>
                  <a:b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</a:b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ณ ภาวะสมดุล</a:t>
                  </a:r>
                  <a:endParaRPr lang="th-TH" sz="20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50" name="กลุ่ม 49"/>
              <p:cNvGrpSpPr/>
              <p:nvPr/>
            </p:nvGrpSpPr>
            <p:grpSpPr>
              <a:xfrm>
                <a:off x="6310322" y="1357298"/>
                <a:ext cx="642942" cy="704780"/>
                <a:chOff x="4595810" y="1285860"/>
                <a:chExt cx="714380" cy="861398"/>
              </a:xfrm>
            </p:grpSpPr>
            <p:sp>
              <p:nvSpPr>
                <p:cNvPr id="51" name="วงรี 50"/>
                <p:cNvSpPr/>
                <p:nvPr/>
              </p:nvSpPr>
              <p:spPr bwMode="auto">
                <a:xfrm>
                  <a:off x="4595810" y="1285860"/>
                  <a:ext cx="714380" cy="785818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5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738687" y="1357298"/>
                  <a:ext cx="254001" cy="789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 smtClean="0">
                      <a:latin typeface="Tahoma" pitchFamily="34" charset="0"/>
                      <a:cs typeface="Tahoma" pitchFamily="34" charset="0"/>
                    </a:rPr>
                    <a:t>2</a:t>
                  </a:r>
                  <a:endParaRPr lang="th-TH" sz="36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65" name="กลุ่ม 64"/>
            <p:cNvGrpSpPr/>
            <p:nvPr/>
          </p:nvGrpSpPr>
          <p:grpSpPr>
            <a:xfrm>
              <a:off x="3421700" y="3643314"/>
              <a:ext cx="2500330" cy="1525689"/>
              <a:chOff x="3421700" y="3643314"/>
              <a:chExt cx="2500330" cy="1525689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3421700" y="4025995"/>
                <a:ext cx="2500330" cy="1143008"/>
                <a:chOff x="4095744" y="4572008"/>
                <a:chExt cx="2500330" cy="1143008"/>
              </a:xfrm>
            </p:grpSpPr>
            <p:sp>
              <p:nvSpPr>
                <p:cNvPr id="17" name="วงรี 16"/>
                <p:cNvSpPr/>
                <p:nvPr/>
              </p:nvSpPr>
              <p:spPr bwMode="auto">
                <a:xfrm>
                  <a:off x="4167182" y="4572008"/>
                  <a:ext cx="2357454" cy="1143008"/>
                </a:xfrm>
                <a:prstGeom prst="ellipse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1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4095744" y="4786322"/>
                  <a:ext cx="2500330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ปัจจัยที่มีผลต่อ</a:t>
                  </a:r>
                  <a:b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</a:b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ภาวะสมดุล</a:t>
                  </a:r>
                  <a:endParaRPr lang="th-TH" sz="20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53" name="กลุ่ม 52"/>
              <p:cNvGrpSpPr/>
              <p:nvPr/>
            </p:nvGrpSpPr>
            <p:grpSpPr>
              <a:xfrm>
                <a:off x="3809992" y="3643314"/>
                <a:ext cx="642942" cy="704780"/>
                <a:chOff x="4595810" y="1285860"/>
                <a:chExt cx="714380" cy="861398"/>
              </a:xfrm>
            </p:grpSpPr>
            <p:sp>
              <p:nvSpPr>
                <p:cNvPr id="54" name="วงรี 53"/>
                <p:cNvSpPr/>
                <p:nvPr/>
              </p:nvSpPr>
              <p:spPr bwMode="auto">
                <a:xfrm>
                  <a:off x="4595810" y="1285860"/>
                  <a:ext cx="714380" cy="785818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5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738687" y="1357298"/>
                  <a:ext cx="254001" cy="789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 smtClean="0"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th-TH" sz="36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64" name="กลุ่ม 63"/>
            <p:cNvGrpSpPr/>
            <p:nvPr/>
          </p:nvGrpSpPr>
          <p:grpSpPr>
            <a:xfrm>
              <a:off x="595282" y="3143248"/>
              <a:ext cx="2560546" cy="1291848"/>
              <a:chOff x="595282" y="3143248"/>
              <a:chExt cx="2560546" cy="129184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655498" y="3292088"/>
                <a:ext cx="2500330" cy="1143008"/>
                <a:chOff x="1452538" y="4099068"/>
                <a:chExt cx="2500330" cy="1143008"/>
              </a:xfrm>
            </p:grpSpPr>
            <p:sp>
              <p:nvSpPr>
                <p:cNvPr id="9" name="วงรี 8"/>
                <p:cNvSpPr/>
                <p:nvPr/>
              </p:nvSpPr>
              <p:spPr bwMode="auto">
                <a:xfrm>
                  <a:off x="1523976" y="4099068"/>
                  <a:ext cx="2357454" cy="1143008"/>
                </a:xfrm>
                <a:prstGeom prst="ellipse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1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52538" y="4197632"/>
                  <a:ext cx="2500330" cy="861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หลักของ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เลอชา</a:t>
                  </a:r>
                  <a:r>
                    <a:rPr lang="th-TH" sz="2000" b="1" dirty="0" err="1" smtClean="0">
                      <a:latin typeface="Tahoma" pitchFamily="34" charset="0"/>
                      <a:cs typeface="Tahoma" pitchFamily="34" charset="0"/>
                    </a:rPr>
                    <a:t>เตอลิ</a:t>
                  </a: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เอ</a:t>
                  </a:r>
                  <a:endParaRPr lang="th-TH" sz="20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56" name="กลุ่ม 55"/>
              <p:cNvGrpSpPr/>
              <p:nvPr/>
            </p:nvGrpSpPr>
            <p:grpSpPr>
              <a:xfrm>
                <a:off x="595282" y="3143248"/>
                <a:ext cx="642942" cy="704780"/>
                <a:chOff x="4595810" y="1285860"/>
                <a:chExt cx="714380" cy="861398"/>
              </a:xfrm>
            </p:grpSpPr>
            <p:sp>
              <p:nvSpPr>
                <p:cNvPr id="57" name="วงรี 56"/>
                <p:cNvSpPr/>
                <p:nvPr/>
              </p:nvSpPr>
              <p:spPr bwMode="auto">
                <a:xfrm>
                  <a:off x="4595810" y="1285860"/>
                  <a:ext cx="714380" cy="785818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5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738687" y="1357298"/>
                  <a:ext cx="254001" cy="789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 smtClean="0"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th-TH" sz="36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66" name="กลุ่ม 65"/>
            <p:cNvGrpSpPr/>
            <p:nvPr/>
          </p:nvGrpSpPr>
          <p:grpSpPr>
            <a:xfrm>
              <a:off x="6262836" y="3612212"/>
              <a:ext cx="2587319" cy="1500198"/>
              <a:chOff x="6437647" y="3612212"/>
              <a:chExt cx="2587319" cy="1500198"/>
            </a:xfrm>
          </p:grpSpPr>
          <p:grpSp>
            <p:nvGrpSpPr>
              <p:cNvPr id="15" name="กลุ่ม 14"/>
              <p:cNvGrpSpPr/>
              <p:nvPr/>
            </p:nvGrpSpPr>
            <p:grpSpPr>
              <a:xfrm>
                <a:off x="6437647" y="3612212"/>
                <a:ext cx="2500330" cy="1500198"/>
                <a:chOff x="6238884" y="2928934"/>
                <a:chExt cx="2500330" cy="1500198"/>
              </a:xfrm>
            </p:grpSpPr>
            <p:sp>
              <p:nvSpPr>
                <p:cNvPr id="13" name="วงรี 12"/>
                <p:cNvSpPr/>
                <p:nvPr/>
              </p:nvSpPr>
              <p:spPr bwMode="auto">
                <a:xfrm>
                  <a:off x="6310322" y="2928934"/>
                  <a:ext cx="2357454" cy="1500198"/>
                </a:xfrm>
                <a:prstGeom prst="ellipse">
                  <a:avLst/>
                </a:prstGeom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238884" y="3089349"/>
                  <a:ext cx="2500330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สมดุลเคมี</a:t>
                  </a:r>
                  <a:b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</a:b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ในสิ่งมีชีวิต</a:t>
                  </a:r>
                  <a:b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</a:br>
                  <a:r>
                    <a:rPr lang="th-TH" sz="2000" b="1" dirty="0" smtClean="0">
                      <a:latin typeface="Tahoma" pitchFamily="34" charset="0"/>
                      <a:cs typeface="Tahoma" pitchFamily="34" charset="0"/>
                    </a:rPr>
                    <a:t>และสิ่งแวดล้อม</a:t>
                  </a:r>
                  <a:endParaRPr lang="th-TH" sz="20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59" name="กลุ่ม 58"/>
              <p:cNvGrpSpPr/>
              <p:nvPr/>
            </p:nvGrpSpPr>
            <p:grpSpPr>
              <a:xfrm>
                <a:off x="8382024" y="3643314"/>
                <a:ext cx="642942" cy="704780"/>
                <a:chOff x="4595810" y="1285860"/>
                <a:chExt cx="714380" cy="861398"/>
              </a:xfrm>
            </p:grpSpPr>
            <p:sp>
              <p:nvSpPr>
                <p:cNvPr id="60" name="วงรี 59"/>
                <p:cNvSpPr/>
                <p:nvPr/>
              </p:nvSpPr>
              <p:spPr bwMode="auto">
                <a:xfrm>
                  <a:off x="4595810" y="1285860"/>
                  <a:ext cx="714380" cy="785818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th-TH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gsana New" pitchFamily="18" charset="-34"/>
                  </a:endParaRPr>
                </a:p>
              </p:txBody>
            </p:sp>
            <p:sp>
              <p:nvSpPr>
                <p:cNvPr id="6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738687" y="1357298"/>
                  <a:ext cx="254001" cy="7899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 dirty="0" smtClean="0"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th-TH" sz="3600" b="1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45" name="ลูกศรซ้าย 44"/>
            <p:cNvSpPr/>
            <p:nvPr/>
          </p:nvSpPr>
          <p:spPr bwMode="auto">
            <a:xfrm rot="9019749">
              <a:off x="6032864" y="2554657"/>
              <a:ext cx="640679" cy="500066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41" name="ลูกศรซ้าย 40"/>
            <p:cNvSpPr/>
            <p:nvPr/>
          </p:nvSpPr>
          <p:spPr bwMode="auto">
            <a:xfrm rot="2485847">
              <a:off x="3230410" y="2435755"/>
              <a:ext cx="504452" cy="500066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42" name="ลูกศรซ้าย 41"/>
            <p:cNvSpPr/>
            <p:nvPr/>
          </p:nvSpPr>
          <p:spPr bwMode="auto">
            <a:xfrm rot="20103833">
              <a:off x="2911019" y="3287250"/>
              <a:ext cx="793682" cy="500066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43" name="ลูกศรซ้าย 42"/>
            <p:cNvSpPr/>
            <p:nvPr/>
          </p:nvSpPr>
          <p:spPr bwMode="auto">
            <a:xfrm rot="16200000">
              <a:off x="4538856" y="3681833"/>
              <a:ext cx="434229" cy="500066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44" name="ลูกศรซ้าย 43"/>
            <p:cNvSpPr/>
            <p:nvPr/>
          </p:nvSpPr>
          <p:spPr bwMode="auto">
            <a:xfrm rot="13276158">
              <a:off x="5845741" y="3452289"/>
              <a:ext cx="1014718" cy="580275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grpSp>
        <p:nvGrpSpPr>
          <p:cNvPr id="71" name="กลุ่ม 70"/>
          <p:cNvGrpSpPr/>
          <p:nvPr/>
        </p:nvGrpSpPr>
        <p:grpSpPr>
          <a:xfrm>
            <a:off x="509874" y="160502"/>
            <a:ext cx="4734471" cy="2454831"/>
            <a:chOff x="509874" y="160502"/>
            <a:chExt cx="4734471" cy="2454831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 rot="17920036">
              <a:off x="-54994" y="1465689"/>
              <a:ext cx="1714512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 dirty="0" smtClean="0">
                  <a:latin typeface="Tahoma" pitchFamily="34" charset="0"/>
                  <a:cs typeface="Tahoma" pitchFamily="34" charset="0"/>
                </a:rPr>
                <a:t>สมดุล</a:t>
              </a:r>
              <a:br>
                <a:rPr lang="th-TH" sz="1600" b="1" dirty="0" smtClean="0">
                  <a:latin typeface="Tahoma" pitchFamily="34" charset="0"/>
                  <a:cs typeface="Tahoma" pitchFamily="34" charset="0"/>
                </a:rPr>
              </a:br>
              <a:r>
                <a:rPr lang="th-TH" sz="1600" b="1" dirty="0" smtClean="0">
                  <a:latin typeface="Tahoma" pitchFamily="34" charset="0"/>
                  <a:cs typeface="Tahoma" pitchFamily="34" charset="0"/>
                </a:rPr>
                <a:t>ระหว่างสถานะ</a:t>
              </a:r>
              <a:endParaRPr lang="th-TH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1693746" y="160502"/>
              <a:ext cx="1714512" cy="83099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 dirty="0" smtClean="0">
                  <a:latin typeface="Tahoma" pitchFamily="34" charset="0"/>
                  <a:cs typeface="Tahoma" pitchFamily="34" charset="0"/>
                </a:rPr>
                <a:t>สมดุล</a:t>
              </a:r>
              <a:br>
                <a:rPr lang="th-TH" sz="1600" b="1" dirty="0" smtClean="0">
                  <a:latin typeface="Tahoma" pitchFamily="34" charset="0"/>
                  <a:cs typeface="Tahoma" pitchFamily="34" charset="0"/>
                </a:rPr>
              </a:br>
              <a:r>
                <a:rPr lang="th-TH" sz="1600" b="1" dirty="0" smtClean="0">
                  <a:latin typeface="Tahoma" pitchFamily="34" charset="0"/>
                  <a:cs typeface="Tahoma" pitchFamily="34" charset="0"/>
                </a:rPr>
                <a:t>ในสารละลายอิ่มตัว</a:t>
              </a:r>
              <a:endParaRPr lang="th-TH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 rot="2192262">
              <a:off x="3529833" y="1095822"/>
              <a:ext cx="1714512" cy="5847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 b="1" dirty="0" smtClean="0">
                  <a:latin typeface="Tahoma" pitchFamily="34" charset="0"/>
                  <a:cs typeface="Tahoma" pitchFamily="34" charset="0"/>
                </a:rPr>
                <a:t>สมดุล</a:t>
              </a:r>
              <a:br>
                <a:rPr lang="th-TH" sz="1600" b="1" dirty="0" smtClean="0">
                  <a:latin typeface="Tahoma" pitchFamily="34" charset="0"/>
                  <a:cs typeface="Tahoma" pitchFamily="34" charset="0"/>
                </a:rPr>
              </a:br>
              <a:r>
                <a:rPr lang="th-TH" sz="1600" b="1" dirty="0" smtClean="0">
                  <a:latin typeface="Tahoma" pitchFamily="34" charset="0"/>
                  <a:cs typeface="Tahoma" pitchFamily="34" charset="0"/>
                </a:rPr>
                <a:t>ในปฏิกิริยาเคมี</a:t>
              </a:r>
              <a:endParaRPr lang="th-TH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8" name="ลูกศรซ้าย 67"/>
            <p:cNvSpPr/>
            <p:nvPr/>
          </p:nvSpPr>
          <p:spPr bwMode="auto">
            <a:xfrm rot="1967724">
              <a:off x="1023910" y="1785926"/>
              <a:ext cx="500066" cy="285752"/>
            </a:xfrm>
            <a:prstGeom prst="left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69" name="ลูกศรซ้าย 68"/>
            <p:cNvSpPr/>
            <p:nvPr/>
          </p:nvSpPr>
          <p:spPr bwMode="auto">
            <a:xfrm rot="5400000">
              <a:off x="2238356" y="1142984"/>
              <a:ext cx="714380" cy="285752"/>
            </a:xfrm>
            <a:prstGeom prst="left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70" name="ลูกศรซ้าย 69"/>
            <p:cNvSpPr/>
            <p:nvPr/>
          </p:nvSpPr>
          <p:spPr bwMode="auto">
            <a:xfrm rot="8664702">
              <a:off x="3587342" y="1600542"/>
              <a:ext cx="624247" cy="319314"/>
            </a:xfrm>
            <a:prstGeom prst="left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dirty="0" smtClean="0">
                <a:ln>
                  <a:noFill/>
                </a:ln>
                <a:solidFill>
                  <a:srgbClr val="FFCCFF"/>
                </a:solidFill>
                <a:effectLst/>
                <a:latin typeface="Angsana New" pitchFamily="18" charset="-34"/>
              </a:endParaRPr>
            </a:p>
          </p:txBody>
        </p:sp>
      </p:grpSp>
      <p:grpSp>
        <p:nvGrpSpPr>
          <p:cNvPr id="73" name="กลุ่ม 72"/>
          <p:cNvGrpSpPr/>
          <p:nvPr/>
        </p:nvGrpSpPr>
        <p:grpSpPr>
          <a:xfrm>
            <a:off x="6667512" y="428604"/>
            <a:ext cx="2000264" cy="1147211"/>
            <a:chOff x="6667512" y="428604"/>
            <a:chExt cx="2000264" cy="1147211"/>
          </a:xfrm>
        </p:grpSpPr>
        <p:grpSp>
          <p:nvGrpSpPr>
            <p:cNvPr id="28" name="กลุ่ม 27"/>
            <p:cNvGrpSpPr/>
            <p:nvPr/>
          </p:nvGrpSpPr>
          <p:grpSpPr>
            <a:xfrm>
              <a:off x="6667512" y="428604"/>
              <a:ext cx="2000264" cy="642942"/>
              <a:chOff x="6667512" y="428604"/>
              <a:chExt cx="2000264" cy="642942"/>
            </a:xfrm>
          </p:grpSpPr>
          <p:sp>
            <p:nvSpPr>
              <p:cNvPr id="27" name="สี่เหลี่ยมผืนผ้า 26"/>
              <p:cNvSpPr/>
              <p:nvPr/>
            </p:nvSpPr>
            <p:spPr bwMode="auto">
              <a:xfrm>
                <a:off x="6667512" y="428604"/>
                <a:ext cx="2000264" cy="64294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26" name="Text Box 5"/>
              <p:cNvSpPr txBox="1">
                <a:spLocks noChangeArrowheads="1"/>
              </p:cNvSpPr>
              <p:nvPr/>
            </p:nvSpPr>
            <p:spPr bwMode="auto">
              <a:xfrm>
                <a:off x="6810388" y="571480"/>
                <a:ext cx="1714512" cy="3385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ค่าคงที่สมดุล(</a:t>
                </a:r>
                <a:r>
                  <a:rPr lang="en-US" sz="1600" b="1" dirty="0" smtClean="0">
                    <a:latin typeface="Tahoma" pitchFamily="34" charset="0"/>
                    <a:cs typeface="Tahoma" pitchFamily="34" charset="0"/>
                  </a:rPr>
                  <a:t>K</a:t>
                </a: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)</a:t>
                </a:r>
                <a:endParaRPr lang="th-TH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2" name="ลูกศรขึ้น 71"/>
            <p:cNvSpPr/>
            <p:nvPr/>
          </p:nvSpPr>
          <p:spPr bwMode="auto">
            <a:xfrm>
              <a:off x="7596206" y="1004311"/>
              <a:ext cx="285752" cy="571504"/>
            </a:xfrm>
            <a:prstGeom prst="up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grpSp>
        <p:nvGrpSpPr>
          <p:cNvPr id="78" name="กลุ่ม 77"/>
          <p:cNvGrpSpPr/>
          <p:nvPr/>
        </p:nvGrpSpPr>
        <p:grpSpPr>
          <a:xfrm>
            <a:off x="2452670" y="4804065"/>
            <a:ext cx="5072098" cy="1482455"/>
            <a:chOff x="2452670" y="4804065"/>
            <a:chExt cx="5072098" cy="1482455"/>
          </a:xfrm>
        </p:grpSpPr>
        <p:grpSp>
          <p:nvGrpSpPr>
            <p:cNvPr id="29" name="กลุ่ม 28"/>
            <p:cNvGrpSpPr/>
            <p:nvPr/>
          </p:nvGrpSpPr>
          <p:grpSpPr>
            <a:xfrm>
              <a:off x="2452670" y="5429264"/>
              <a:ext cx="1643074" cy="642942"/>
              <a:chOff x="6667512" y="428604"/>
              <a:chExt cx="2000264" cy="642942"/>
            </a:xfrm>
          </p:grpSpPr>
          <p:sp>
            <p:nvSpPr>
              <p:cNvPr id="30" name="สี่เหลี่ยมผืนผ้า 29"/>
              <p:cNvSpPr/>
              <p:nvPr/>
            </p:nvSpPr>
            <p:spPr bwMode="auto">
              <a:xfrm>
                <a:off x="6667512" y="428604"/>
                <a:ext cx="2000264" cy="64294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31" name="Text Box 5"/>
              <p:cNvSpPr txBox="1">
                <a:spLocks noChangeArrowheads="1"/>
              </p:cNvSpPr>
              <p:nvPr/>
            </p:nvSpPr>
            <p:spPr bwMode="auto">
              <a:xfrm>
                <a:off x="6810388" y="451754"/>
                <a:ext cx="1714512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ความเข้มข้น</a:t>
                </a:r>
                <a:br>
                  <a:rPr lang="th-TH" sz="1600" b="1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ของสาร</a:t>
                </a:r>
                <a:endParaRPr lang="th-TH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2" name="กลุ่ม 31"/>
            <p:cNvGrpSpPr/>
            <p:nvPr/>
          </p:nvGrpSpPr>
          <p:grpSpPr>
            <a:xfrm>
              <a:off x="4167182" y="5643578"/>
              <a:ext cx="1643074" cy="642942"/>
              <a:chOff x="6667512" y="428604"/>
              <a:chExt cx="2000264" cy="642942"/>
            </a:xfrm>
          </p:grpSpPr>
          <p:sp>
            <p:nvSpPr>
              <p:cNvPr id="33" name="สี่เหลี่ยมผืนผ้า 32"/>
              <p:cNvSpPr/>
              <p:nvPr/>
            </p:nvSpPr>
            <p:spPr bwMode="auto">
              <a:xfrm>
                <a:off x="6667512" y="428604"/>
                <a:ext cx="2000264" cy="64294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34" name="Text Box 5"/>
              <p:cNvSpPr txBox="1">
                <a:spLocks noChangeArrowheads="1"/>
              </p:cNvSpPr>
              <p:nvPr/>
            </p:nvSpPr>
            <p:spPr bwMode="auto">
              <a:xfrm>
                <a:off x="6810387" y="590116"/>
                <a:ext cx="1714512" cy="3385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ความดัน</a:t>
                </a:r>
                <a:endParaRPr lang="th-TH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" name="กลุ่ม 34"/>
            <p:cNvGrpSpPr/>
            <p:nvPr/>
          </p:nvGrpSpPr>
          <p:grpSpPr>
            <a:xfrm>
              <a:off x="5881694" y="5286388"/>
              <a:ext cx="1643074" cy="642942"/>
              <a:chOff x="6667512" y="428604"/>
              <a:chExt cx="2000264" cy="642942"/>
            </a:xfrm>
          </p:grpSpPr>
          <p:sp>
            <p:nvSpPr>
              <p:cNvPr id="36" name="สี่เหลี่ยมผืนผ้า 35"/>
              <p:cNvSpPr/>
              <p:nvPr/>
            </p:nvSpPr>
            <p:spPr bwMode="auto">
              <a:xfrm>
                <a:off x="6667512" y="428604"/>
                <a:ext cx="2000264" cy="64294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37" name="Text Box 5"/>
              <p:cNvSpPr txBox="1">
                <a:spLocks noChangeArrowheads="1"/>
              </p:cNvSpPr>
              <p:nvPr/>
            </p:nvSpPr>
            <p:spPr bwMode="auto">
              <a:xfrm>
                <a:off x="6810387" y="590116"/>
                <a:ext cx="1714512" cy="33855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อุณหภูมิ</a:t>
                </a:r>
                <a:endParaRPr lang="th-TH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4" name="ลูกศรลง 73"/>
            <p:cNvSpPr/>
            <p:nvPr/>
          </p:nvSpPr>
          <p:spPr bwMode="auto">
            <a:xfrm>
              <a:off x="4810124" y="5072074"/>
              <a:ext cx="285752" cy="642942"/>
            </a:xfrm>
            <a:prstGeom prst="down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76" name="ลูกศรซ้าย 75"/>
            <p:cNvSpPr/>
            <p:nvPr/>
          </p:nvSpPr>
          <p:spPr bwMode="auto">
            <a:xfrm rot="13064198">
              <a:off x="5565619" y="4899018"/>
              <a:ext cx="711982" cy="322654"/>
            </a:xfrm>
            <a:prstGeom prst="left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77" name="ลูกศรซ้าย 76"/>
            <p:cNvSpPr/>
            <p:nvPr/>
          </p:nvSpPr>
          <p:spPr bwMode="auto">
            <a:xfrm rot="18683577">
              <a:off x="3238912" y="4998729"/>
              <a:ext cx="711982" cy="322654"/>
            </a:xfrm>
            <a:prstGeom prst="left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grpSp>
        <p:nvGrpSpPr>
          <p:cNvPr id="80" name="กลุ่ม 79"/>
          <p:cNvGrpSpPr/>
          <p:nvPr/>
        </p:nvGrpSpPr>
        <p:grpSpPr>
          <a:xfrm>
            <a:off x="166654" y="4315761"/>
            <a:ext cx="1857388" cy="1613569"/>
            <a:chOff x="166654" y="4315761"/>
            <a:chExt cx="1857388" cy="1613569"/>
          </a:xfrm>
        </p:grpSpPr>
        <p:grpSp>
          <p:nvGrpSpPr>
            <p:cNvPr id="38" name="กลุ่ม 37"/>
            <p:cNvGrpSpPr/>
            <p:nvPr/>
          </p:nvGrpSpPr>
          <p:grpSpPr>
            <a:xfrm>
              <a:off x="166654" y="4929198"/>
              <a:ext cx="1857388" cy="1000132"/>
              <a:chOff x="6667512" y="428604"/>
              <a:chExt cx="2000264" cy="1143008"/>
            </a:xfrm>
          </p:grpSpPr>
          <p:sp>
            <p:nvSpPr>
              <p:cNvPr id="39" name="สี่เหลี่ยมผืนผ้า 38"/>
              <p:cNvSpPr/>
              <p:nvPr/>
            </p:nvSpPr>
            <p:spPr bwMode="auto">
              <a:xfrm>
                <a:off x="6667512" y="428604"/>
                <a:ext cx="2000264" cy="114300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40" name="Text Box 5"/>
              <p:cNvSpPr txBox="1">
                <a:spLocks noChangeArrowheads="1"/>
              </p:cNvSpPr>
              <p:nvPr/>
            </p:nvSpPr>
            <p:spPr bwMode="auto">
              <a:xfrm>
                <a:off x="6810387" y="491439"/>
                <a:ext cx="1714512" cy="9497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การใช้หลัก</a:t>
                </a:r>
                <a:br>
                  <a:rPr lang="th-TH" sz="1600" b="1" dirty="0" smtClean="0">
                    <a:latin typeface="Tahoma" pitchFamily="34" charset="0"/>
                    <a:cs typeface="Tahoma" pitchFamily="34" charset="0"/>
                  </a:rPr>
                </a:b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เลอชา</a:t>
                </a:r>
                <a:r>
                  <a:rPr lang="th-TH" sz="1600" b="1" dirty="0" err="1" smtClean="0">
                    <a:latin typeface="Tahoma" pitchFamily="34" charset="0"/>
                    <a:cs typeface="Tahoma" pitchFamily="34" charset="0"/>
                  </a:rPr>
                  <a:t>เตอลิ</a:t>
                </a:r>
                <a:r>
                  <a:rPr lang="th-TH" sz="1600" b="1" dirty="0" smtClean="0">
                    <a:latin typeface="Tahoma" pitchFamily="34" charset="0"/>
                    <a:cs typeface="Tahoma" pitchFamily="34" charset="0"/>
                  </a:rPr>
                  <a:t>เอในอุตสาหกรรม</a:t>
                </a:r>
                <a:endParaRPr lang="th-TH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79" name="ลูกศรซ้าย 78"/>
            <p:cNvSpPr/>
            <p:nvPr/>
          </p:nvSpPr>
          <p:spPr bwMode="auto">
            <a:xfrm rot="17093559">
              <a:off x="1343948" y="4510425"/>
              <a:ext cx="711982" cy="322654"/>
            </a:xfrm>
            <a:prstGeom prst="leftArrow">
              <a:avLst/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523976" y="642918"/>
            <a:ext cx="6883426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สมดุลในสารละลายอิ่มตัว</a:t>
            </a:r>
          </a:p>
        </p:txBody>
      </p:sp>
      <p:pic>
        <p:nvPicPr>
          <p:cNvPr id="41990" name="Picture 6" descr="C12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76475"/>
            <a:ext cx="5808663" cy="435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 descr="หยดน้ำ"/>
          <p:cNvSpPr txBox="1">
            <a:spLocks noChangeArrowheads="1"/>
          </p:cNvSpPr>
          <p:nvPr/>
        </p:nvSpPr>
        <p:spPr bwMode="auto">
          <a:xfrm>
            <a:off x="2146300" y="457200"/>
            <a:ext cx="4870450" cy="8540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000" b="1"/>
              <a:t>สมดุลในสารละลายอิ่มตัว</a:t>
            </a:r>
          </a:p>
        </p:txBody>
      </p:sp>
      <p:sp>
        <p:nvSpPr>
          <p:cNvPr id="6147" name="Text Box 3" descr="Plaid"/>
          <p:cNvSpPr txBox="1">
            <a:spLocks noChangeArrowheads="1"/>
          </p:cNvSpPr>
          <p:nvPr/>
        </p:nvSpPr>
        <p:spPr bwMode="auto">
          <a:xfrm>
            <a:off x="908050" y="1600200"/>
            <a:ext cx="8255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                 เมื่อเติมผลึก  </a:t>
            </a:r>
            <a:r>
              <a:rPr lang="en-US" sz="3600" b="1"/>
              <a:t>CuSO</a:t>
            </a:r>
            <a:r>
              <a:rPr lang="en-US" sz="3600" b="1" baseline="-25000"/>
              <a:t>4  </a:t>
            </a:r>
            <a:r>
              <a:rPr lang="th-TH" sz="3600" b="1"/>
              <a:t>ลงในน้ำ เขย่าให้ละลายจะได้สารละลายสีฟ้าเข้มขึ้นเรื่อย ๆ  จนเมื่อ ผลึก  </a:t>
            </a:r>
            <a:r>
              <a:rPr lang="en-US" sz="3600" b="1"/>
              <a:t>CuSO</a:t>
            </a:r>
            <a:r>
              <a:rPr lang="en-US" sz="3600" b="1" baseline="-25000"/>
              <a:t>4</a:t>
            </a:r>
            <a:r>
              <a:rPr lang="th-TH" sz="3600" b="1"/>
              <a:t> ไม่ละลายต่อไปอีก สีของสารละลายจะมีความเข้มคงที่   </a:t>
            </a: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660400" y="3581400"/>
            <a:ext cx="1568450" cy="1066800"/>
            <a:chOff x="384" y="2208"/>
            <a:chExt cx="912" cy="672"/>
          </a:xfrm>
        </p:grpSpPr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384" y="2208"/>
              <a:ext cx="816" cy="672"/>
            </a:xfrm>
            <a:prstGeom prst="cloudCallout">
              <a:avLst>
                <a:gd name="adj1" fmla="val 49389"/>
                <a:gd name="adj2" fmla="val 44940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576" y="2304"/>
              <a:ext cx="7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ดังรูป</a:t>
              </a:r>
            </a:p>
          </p:txBody>
        </p:sp>
      </p:grpSp>
      <p:sp>
        <p:nvSpPr>
          <p:cNvPr id="6155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8520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15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22" y="3581400"/>
            <a:ext cx="4050606" cy="303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 descr="Plaid"/>
          <p:cNvSpPr txBox="1">
            <a:spLocks noChangeArrowheads="1"/>
          </p:cNvSpPr>
          <p:nvPr/>
        </p:nvSpPr>
        <p:spPr bwMode="auto">
          <a:xfrm>
            <a:off x="990600" y="609600"/>
            <a:ext cx="8255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     สารละลายขณะนี้จัดเป็นสารละลายอิ่มตัว มี ผลึก  </a:t>
            </a:r>
            <a:r>
              <a:rPr lang="en-US" sz="3600" b="1"/>
              <a:t>CuSO</a:t>
            </a:r>
            <a:r>
              <a:rPr lang="en-US" sz="3600" b="1" baseline="-25000"/>
              <a:t>4 </a:t>
            </a:r>
            <a:r>
              <a:rPr lang="th-TH" sz="3600" b="1"/>
              <a:t>อยู่ในสารละลาย  และอยู่ในภาวะสมดุล  ที่เรียกว่า </a:t>
            </a:r>
          </a:p>
        </p:txBody>
      </p:sp>
      <p:sp>
        <p:nvSpPr>
          <p:cNvPr id="7171" name="Text Box 3" descr="หยดน้ำ"/>
          <p:cNvSpPr txBox="1">
            <a:spLocks noChangeArrowheads="1"/>
          </p:cNvSpPr>
          <p:nvPr/>
        </p:nvSpPr>
        <p:spPr bwMode="auto">
          <a:xfrm>
            <a:off x="1651000" y="2362200"/>
            <a:ext cx="6851650" cy="8540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000" b="1"/>
              <a:t> “ ภาวะสมดุลในสารละลายอิ่มตัว ”  </a:t>
            </a:r>
          </a:p>
        </p:txBody>
      </p:sp>
      <p:sp>
        <p:nvSpPr>
          <p:cNvPr id="7172" name="Text Box 4" descr="Plaid"/>
          <p:cNvSpPr txBox="1">
            <a:spLocks noChangeArrowheads="1"/>
          </p:cNvSpPr>
          <p:nvPr/>
        </p:nvSpPr>
        <p:spPr bwMode="auto">
          <a:xfrm>
            <a:off x="908050" y="3886200"/>
            <a:ext cx="8089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มีสมดุลระหว่างการละลาย และการตกผลึก  โดยมีการละลายและตกผลึกเกิดขึ้นตลอดเวลา</a:t>
            </a:r>
          </a:p>
        </p:txBody>
      </p:sp>
      <p:sp>
        <p:nvSpPr>
          <p:cNvPr id="7173" name="Text Box 5" descr="Dashed upward diagonal"/>
          <p:cNvSpPr txBox="1">
            <a:spLocks noChangeArrowheads="1"/>
          </p:cNvSpPr>
          <p:nvPr/>
        </p:nvSpPr>
        <p:spPr bwMode="auto">
          <a:xfrm>
            <a:off x="1651000" y="5257800"/>
            <a:ext cx="7099300" cy="854075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000" b="1"/>
              <a:t> อัตราการละลาย  </a:t>
            </a:r>
            <a:r>
              <a:rPr lang="en-US" sz="5000" b="1"/>
              <a:t>=  </a:t>
            </a:r>
            <a:r>
              <a:rPr lang="th-TH" sz="5000" b="1"/>
              <a:t>อัตราการตกผลึก</a:t>
            </a:r>
          </a:p>
        </p:txBody>
      </p:sp>
      <p:sp>
        <p:nvSpPr>
          <p:cNvPr id="717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5030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17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2" grpId="0" autoUpdateAnimBg="0"/>
      <p:bldP spid="717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 descr="Plaid"/>
          <p:cNvSpPr txBox="1">
            <a:spLocks noChangeArrowheads="1"/>
          </p:cNvSpPr>
          <p:nvPr/>
        </p:nvSpPr>
        <p:spPr bwMode="auto">
          <a:xfrm>
            <a:off x="990600" y="381000"/>
            <a:ext cx="784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ตัวอย่างการละลายของสารจนเป็นสารละลายอิ่มตัว อื่น ๆ                     เช่น การละลายของไอโอดีนในเอทา</a:t>
            </a:r>
            <a:r>
              <a:rPr lang="th-TH" sz="3600" b="1" dirty="0" err="1"/>
              <a:t>นอล</a:t>
            </a:r>
            <a:r>
              <a:rPr lang="th-TH" sz="3600" b="1" dirty="0"/>
              <a:t>  ดังภาพ </a:t>
            </a:r>
          </a:p>
        </p:txBody>
      </p:sp>
      <p:sp>
        <p:nvSpPr>
          <p:cNvPr id="19460" name="Text Box 4" descr="Plaid"/>
          <p:cNvSpPr txBox="1">
            <a:spLocks noChangeArrowheads="1"/>
          </p:cNvSpPr>
          <p:nvPr/>
        </p:nvSpPr>
        <p:spPr bwMode="auto">
          <a:xfrm>
            <a:off x="1073150" y="3429000"/>
            <a:ext cx="602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                 </a:t>
            </a:r>
          </a:p>
        </p:txBody>
      </p:sp>
      <p:pic>
        <p:nvPicPr>
          <p:cNvPr id="19461" name="Picture 5" descr="DSC0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81200"/>
            <a:ext cx="2971800" cy="2057400"/>
          </a:xfrm>
          <a:prstGeom prst="rect">
            <a:avLst/>
          </a:prstGeom>
          <a:noFill/>
        </p:spPr>
      </p:pic>
      <p:pic>
        <p:nvPicPr>
          <p:cNvPr id="19462" name="Picture 6" descr="DSC0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1905000"/>
            <a:ext cx="3054350" cy="2114550"/>
          </a:xfrm>
          <a:prstGeom prst="rect">
            <a:avLst/>
          </a:prstGeom>
          <a:noFill/>
        </p:spPr>
      </p:pic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1568450" y="4114800"/>
            <a:ext cx="2641600" cy="1174750"/>
            <a:chOff x="912" y="2592"/>
            <a:chExt cx="1536" cy="740"/>
          </a:xfrm>
        </p:grpSpPr>
        <p:sp>
          <p:nvSpPr>
            <p:cNvPr id="19459" name="Text Box 3" descr="Plaid"/>
            <p:cNvSpPr txBox="1">
              <a:spLocks noChangeArrowheads="1"/>
            </p:cNvSpPr>
            <p:nvPr/>
          </p:nvSpPr>
          <p:spPr bwMode="auto">
            <a:xfrm>
              <a:off x="912" y="2928"/>
              <a:ext cx="1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สารละลายเจือจาง                     </a:t>
              </a:r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1488" y="2592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4953000" y="4114800"/>
            <a:ext cx="3879850" cy="1174750"/>
            <a:chOff x="2880" y="2592"/>
            <a:chExt cx="2256" cy="740"/>
          </a:xfrm>
        </p:grpSpPr>
        <p:sp>
          <p:nvSpPr>
            <p:cNvPr id="19463" name="Text Box 7" descr="Plaid"/>
            <p:cNvSpPr txBox="1">
              <a:spLocks noChangeArrowheads="1"/>
            </p:cNvSpPr>
            <p:nvPr/>
          </p:nvSpPr>
          <p:spPr bwMode="auto">
            <a:xfrm>
              <a:off x="2880" y="2928"/>
              <a:ext cx="2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สารละลายเข้มข้นจนอิ่มตัว                     </a:t>
              </a: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3840" y="2592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1981200" y="5334000"/>
            <a:ext cx="1733550" cy="1098550"/>
            <a:chOff x="1152" y="3360"/>
            <a:chExt cx="1008" cy="692"/>
          </a:xfrm>
        </p:grpSpPr>
        <p:sp>
          <p:nvSpPr>
            <p:cNvPr id="19467" name="Text Box 11" descr="Plaid"/>
            <p:cNvSpPr txBox="1">
              <a:spLocks noChangeArrowheads="1"/>
            </p:cNvSpPr>
            <p:nvPr/>
          </p:nvSpPr>
          <p:spPr bwMode="auto">
            <a:xfrm>
              <a:off x="1152" y="3648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ยังไม่สมดุล                     </a:t>
              </a:r>
            </a:p>
          </p:txBody>
        </p:sp>
        <p:sp>
          <p:nvSpPr>
            <p:cNvPr id="19468" name="AutoShape 12"/>
            <p:cNvSpPr>
              <a:spLocks noChangeArrowheads="1"/>
            </p:cNvSpPr>
            <p:nvPr/>
          </p:nvSpPr>
          <p:spPr bwMode="auto">
            <a:xfrm>
              <a:off x="1488" y="3360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5613400" y="5334000"/>
            <a:ext cx="2641600" cy="1022350"/>
            <a:chOff x="3264" y="3360"/>
            <a:chExt cx="1536" cy="644"/>
          </a:xfrm>
        </p:grpSpPr>
        <p:sp>
          <p:nvSpPr>
            <p:cNvPr id="19466" name="Text Box 10" descr="Plaid"/>
            <p:cNvSpPr txBox="1">
              <a:spLocks noChangeArrowheads="1"/>
            </p:cNvSpPr>
            <p:nvPr/>
          </p:nvSpPr>
          <p:spPr bwMode="auto">
            <a:xfrm>
              <a:off x="3264" y="3600"/>
              <a:ext cx="1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อยู่ในภาวะสมดุล                     </a:t>
              </a:r>
            </a:p>
          </p:txBody>
        </p:sp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3840" y="3360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9474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47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vcharkarn.com/userfiles/19660/1%20(30)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36" y="500042"/>
            <a:ext cx="3500462" cy="4398915"/>
          </a:xfrm>
          <a:prstGeom prst="rect">
            <a:avLst/>
          </a:prstGeom>
          <a:noFill/>
        </p:spPr>
      </p:pic>
      <p:sp>
        <p:nvSpPr>
          <p:cNvPr id="3" name="Text Box 2" descr="Plaid"/>
          <p:cNvSpPr txBox="1">
            <a:spLocks noChangeArrowheads="1"/>
          </p:cNvSpPr>
          <p:nvPr/>
        </p:nvSpPr>
        <p:spPr bwMode="auto">
          <a:xfrm>
            <a:off x="881034" y="5143512"/>
            <a:ext cx="76438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การศึกษาสมดุลของสารละลายไอโอดีนอิ่มตัว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โดยการเติมไอโอดีนกัมมันตรังสีลงไป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 descr="Plaid"/>
          <p:cNvSpPr txBox="1">
            <a:spLocks noChangeArrowheads="1"/>
          </p:cNvSpPr>
          <p:nvPr/>
        </p:nvSpPr>
        <p:spPr bwMode="auto">
          <a:xfrm>
            <a:off x="1352550" y="549275"/>
            <a:ext cx="6554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ตัวอย่างการละลายของสารจนเป็นสารละลายอิ่มตัว</a:t>
            </a:r>
          </a:p>
        </p:txBody>
      </p:sp>
      <p:sp>
        <p:nvSpPr>
          <p:cNvPr id="38915" name="Text Box 3" descr="Plaid"/>
          <p:cNvSpPr txBox="1">
            <a:spLocks noChangeArrowheads="1"/>
          </p:cNvSpPr>
          <p:nvPr/>
        </p:nvSpPr>
        <p:spPr bwMode="auto">
          <a:xfrm>
            <a:off x="1073150" y="3429000"/>
            <a:ext cx="602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                 </a:t>
            </a:r>
          </a:p>
        </p:txBody>
      </p: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1423988" y="5157788"/>
            <a:ext cx="1733550" cy="1098550"/>
            <a:chOff x="1152" y="3360"/>
            <a:chExt cx="1008" cy="692"/>
          </a:xfrm>
        </p:grpSpPr>
        <p:sp>
          <p:nvSpPr>
            <p:cNvPr id="38925" name="Text Box 13" descr="Plaid"/>
            <p:cNvSpPr txBox="1">
              <a:spLocks noChangeArrowheads="1"/>
            </p:cNvSpPr>
            <p:nvPr/>
          </p:nvSpPr>
          <p:spPr bwMode="auto">
            <a:xfrm>
              <a:off x="1152" y="3648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ยังไม่สมดุล                     </a:t>
              </a:r>
            </a:p>
          </p:txBody>
        </p:sp>
        <p:sp>
          <p:nvSpPr>
            <p:cNvPr id="38926" name="AutoShape 14"/>
            <p:cNvSpPr>
              <a:spLocks noChangeArrowheads="1"/>
            </p:cNvSpPr>
            <p:nvPr/>
          </p:nvSpPr>
          <p:spPr bwMode="auto">
            <a:xfrm>
              <a:off x="1488" y="3360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5240338" y="5157788"/>
            <a:ext cx="2641600" cy="1022350"/>
            <a:chOff x="3264" y="3360"/>
            <a:chExt cx="1536" cy="644"/>
          </a:xfrm>
        </p:grpSpPr>
        <p:sp>
          <p:nvSpPr>
            <p:cNvPr id="38928" name="Text Box 16" descr="Plaid"/>
            <p:cNvSpPr txBox="1">
              <a:spLocks noChangeArrowheads="1"/>
            </p:cNvSpPr>
            <p:nvPr/>
          </p:nvSpPr>
          <p:spPr bwMode="auto">
            <a:xfrm>
              <a:off x="3264" y="3600"/>
              <a:ext cx="15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อยู่ในภาวะสมดุล                     </a:t>
              </a:r>
            </a:p>
          </p:txBody>
        </p:sp>
        <p:sp>
          <p:nvSpPr>
            <p:cNvPr id="38929" name="AutoShape 17"/>
            <p:cNvSpPr>
              <a:spLocks noChangeArrowheads="1"/>
            </p:cNvSpPr>
            <p:nvPr/>
          </p:nvSpPr>
          <p:spPr bwMode="auto">
            <a:xfrm>
              <a:off x="3840" y="3360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8930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893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38932" name="Picture 20" descr="FG12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5213" y="1412875"/>
            <a:ext cx="81534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3150" y="533400"/>
            <a:ext cx="80073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ในสมดุลทั้ง 3 ลักษณะ  เมื่อระบบอยู่ในสมดุลแล้วจะไม่เห็นการเปลี่ยนแปลงเกิดขึ้น    ระบบมีสมบัติคงที่   แต่ยังมีการเกิดการเปลี่ยนแปลงไปข้างหน้า และย้อนกลับตลอดเวลา ด้วยอัตราเร็วเท่ากัน  สมดุลเช่นนี้เรียกว่า</a:t>
            </a:r>
          </a:p>
        </p:txBody>
      </p:sp>
      <p:sp>
        <p:nvSpPr>
          <p:cNvPr id="10243" name="Text Box 3" descr="Shingle"/>
          <p:cNvSpPr txBox="1">
            <a:spLocks noChangeArrowheads="1"/>
          </p:cNvSpPr>
          <p:nvPr/>
        </p:nvSpPr>
        <p:spPr bwMode="auto">
          <a:xfrm>
            <a:off x="1238224" y="3071810"/>
            <a:ext cx="5786478" cy="938719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500" b="1" dirty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“ สมดุลไดนา</a:t>
            </a:r>
            <a:r>
              <a:rPr lang="th-TH" sz="5500" b="1" dirty="0" err="1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มิก</a:t>
            </a:r>
            <a:r>
              <a:rPr lang="th-TH" sz="5500" b="1" dirty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 ”</a:t>
            </a:r>
            <a:endParaRPr lang="th-TH" sz="55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7650" y="4419600"/>
            <a:ext cx="2543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ณ ภาวะสมดุล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0200" y="5257799"/>
            <a:ext cx="10266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อัตราการเปลี่ยนแปลงไปข้างหน้า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อัตราการเปลี่ยนแปลงย้อนกลับ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9130119">
            <a:off x="3482109" y="4329949"/>
            <a:ext cx="635972" cy="762000"/>
          </a:xfrm>
          <a:prstGeom prst="curvedLeftArrow">
            <a:avLst>
              <a:gd name="adj1" fmla="val 26374"/>
              <a:gd name="adj2" fmla="val 5274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5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253" name="Picture 13" descr=" dynamic equilibriu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578" y="2285992"/>
            <a:ext cx="24384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5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253" name="Picture 13" descr=" dynamic equilibriu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74" y="500042"/>
            <a:ext cx="2438400" cy="2686050"/>
          </a:xfrm>
          <a:prstGeom prst="rect">
            <a:avLst/>
          </a:prstGeom>
          <a:noFill/>
        </p:spPr>
      </p:pic>
      <p:pic>
        <p:nvPicPr>
          <p:cNvPr id="11" name="รูปภาพ 10" descr="static equilibri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8" y="642918"/>
            <a:ext cx="5000660" cy="189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 descr="Shingle"/>
          <p:cNvSpPr txBox="1">
            <a:spLocks noChangeArrowheads="1"/>
          </p:cNvSpPr>
          <p:nvPr/>
        </p:nvSpPr>
        <p:spPr bwMode="auto">
          <a:xfrm>
            <a:off x="1095348" y="2714620"/>
            <a:ext cx="3429024" cy="523220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Static Equilibrium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3" descr="Shingle"/>
          <p:cNvSpPr txBox="1">
            <a:spLocks noChangeArrowheads="1"/>
          </p:cNvSpPr>
          <p:nvPr/>
        </p:nvSpPr>
        <p:spPr bwMode="auto">
          <a:xfrm>
            <a:off x="5667380" y="3357562"/>
            <a:ext cx="4000528" cy="523220"/>
          </a:xfrm>
          <a:prstGeom prst="rect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CC00CC"/>
                </a:solidFill>
                <a:latin typeface="Tahoma" pitchFamily="34" charset="0"/>
                <a:cs typeface="Tahoma" pitchFamily="34" charset="0"/>
              </a:rPr>
              <a:t>Dynamic Equilibrium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9192" y="4572008"/>
            <a:ext cx="9667908" cy="95410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alpha val="8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Batang" pitchFamily="18" charset="-127"/>
                <a:cs typeface="Tahoma" pitchFamily="34" charset="0"/>
              </a:rPr>
              <a:t>At equilibrium, </a:t>
            </a:r>
            <a:endParaRPr kumimoji="0" lang="en-US" altLang="ko-K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Batang" pitchFamily="18" charset="-127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ahoma" pitchFamily="34" charset="0"/>
                <a:ea typeface="Batang" pitchFamily="18" charset="-127"/>
                <a:cs typeface="Tahoma" pitchFamily="34" charset="0"/>
              </a:rPr>
              <a:t>Rate of forward reaction = Rate of reverse reaction</a:t>
            </a:r>
            <a:endParaRPr kumimoji="0" lang="en-US" altLang="ko-K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ำดับงาน: ตัวเชื่อมต่อ 4"/>
          <p:cNvSpPr/>
          <p:nvPr/>
        </p:nvSpPr>
        <p:spPr bwMode="auto">
          <a:xfrm>
            <a:off x="452406" y="737598"/>
            <a:ext cx="9001188" cy="4143404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95282" y="1023350"/>
            <a:ext cx="864399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สมดุล</a:t>
            </a:r>
          </a:p>
          <a:p>
            <a:pPr algn="ctr"/>
            <a:r>
              <a:rPr lang="th-TH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ในปฏิกิริยาเคมี</a:t>
            </a:r>
            <a:endParaRPr lang="th-TH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19" descr="http://www.bothong.ac.th/Si30223/image/pi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04" y="5116802"/>
            <a:ext cx="3429024" cy="1741198"/>
          </a:xfrm>
          <a:prstGeom prst="rect">
            <a:avLst/>
          </a:prstGeom>
          <a:noFill/>
        </p:spPr>
      </p:pic>
      <p:pic>
        <p:nvPicPr>
          <p:cNvPr id="6" name="Picture 13" descr="animatedHydrogenAndOxyge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8" y="5136260"/>
            <a:ext cx="1047742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Shingle"/>
          <p:cNvSpPr txBox="1">
            <a:spLocks noChangeArrowheads="1"/>
          </p:cNvSpPr>
          <p:nvPr/>
        </p:nvSpPr>
        <p:spPr bwMode="auto">
          <a:xfrm>
            <a:off x="452406" y="500042"/>
            <a:ext cx="6500858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กิจกรรมการทดสอบ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, 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2+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282" y="21431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1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430" y="215649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8830" y="218552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3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406" y="37147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Fe(NO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 3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9926" y="378619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(NH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Fe(SO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 2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206" y="378619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2(</a:t>
            </a:r>
            <a:r>
              <a:rPr lang="th-TH" b="1" baseline="-25000" dirty="0" err="1" smtClean="0">
                <a:latin typeface="Tahoma" pitchFamily="34" charset="0"/>
                <a:cs typeface="Tahoma" pitchFamily="34" charset="0"/>
              </a:rPr>
              <a:t>เอธานอล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กลุ่ม 21"/>
          <p:cNvGrpSpPr/>
          <p:nvPr/>
        </p:nvGrpSpPr>
        <p:grpSpPr>
          <a:xfrm>
            <a:off x="1238224" y="1563486"/>
            <a:ext cx="357190" cy="2071706"/>
            <a:chOff x="1238224" y="1563486"/>
            <a:chExt cx="357190" cy="2071706"/>
          </a:xfrm>
        </p:grpSpPr>
        <p:sp>
          <p:nvSpPr>
            <p:cNvPr id="5" name="แผนผังลำดับงาน: หน่วงเวลา 4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1" name="ตัวเชื่อมต่อตรง 20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กลุ่ม 22"/>
          <p:cNvGrpSpPr/>
          <p:nvPr/>
        </p:nvGrpSpPr>
        <p:grpSpPr>
          <a:xfrm>
            <a:off x="4524372" y="1571612"/>
            <a:ext cx="357190" cy="2071706"/>
            <a:chOff x="1238224" y="1563486"/>
            <a:chExt cx="357190" cy="2071706"/>
          </a:xfrm>
        </p:grpSpPr>
        <p:sp>
          <p:nvSpPr>
            <p:cNvPr id="24" name="แผนผังลำดับงาน: หน่วงเวลา 23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5" name="ตัวเชื่อมต่อตรง 24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กลุ่ม 25"/>
          <p:cNvGrpSpPr/>
          <p:nvPr/>
        </p:nvGrpSpPr>
        <p:grpSpPr>
          <a:xfrm>
            <a:off x="8096272" y="1571612"/>
            <a:ext cx="357190" cy="2071706"/>
            <a:chOff x="1238224" y="1563486"/>
            <a:chExt cx="357190" cy="2071706"/>
          </a:xfrm>
        </p:grpSpPr>
        <p:sp>
          <p:nvSpPr>
            <p:cNvPr id="27" name="แผนผังลำดับงาน: หน่วงเวลา 26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8" name="ตัวเชื่อมต่อตรง 27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แผนผังลำดับงาน: หน่วงเวลา 21"/>
          <p:cNvSpPr/>
          <p:nvPr/>
        </p:nvSpPr>
        <p:spPr bwMode="auto">
          <a:xfrm rot="5400000">
            <a:off x="1031167" y="3064553"/>
            <a:ext cx="771304" cy="357190"/>
          </a:xfrm>
          <a:prstGeom prst="flowChartDelay">
            <a:avLst/>
          </a:prstGeom>
          <a:solidFill>
            <a:srgbClr val="FF66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1" name="แผนผังลำดับงาน: หน่วงเวลา 30"/>
          <p:cNvSpPr/>
          <p:nvPr/>
        </p:nvSpPr>
        <p:spPr bwMode="auto">
          <a:xfrm rot="5400000">
            <a:off x="4317315" y="3092449"/>
            <a:ext cx="771304" cy="357190"/>
          </a:xfrm>
          <a:prstGeom prst="flowChartDelay">
            <a:avLst/>
          </a:prstGeom>
          <a:solidFill>
            <a:srgbClr val="FF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2" name="แผนผังลำดับงาน: หน่วงเวลา 31"/>
          <p:cNvSpPr/>
          <p:nvPr/>
        </p:nvSpPr>
        <p:spPr bwMode="auto">
          <a:xfrm rot="5400000">
            <a:off x="7889215" y="3135991"/>
            <a:ext cx="771304" cy="357190"/>
          </a:xfrm>
          <a:prstGeom prst="flowChartDelay">
            <a:avLst/>
          </a:prstGeom>
          <a:solidFill>
            <a:srgbClr val="99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66786" y="485776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เติมสาร ทั้ง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ชนิด ลงในหลอด  อย่างละ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หยด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3870" y="5500702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2.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เติม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NH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SCN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ทั้ง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หลอด ๆ ละ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หยด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สังเกต  บันทึกผล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4568" y="404664"/>
            <a:ext cx="8317588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นักเรียนแบ่งกลุ่ม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กลุ่ม </a:t>
            </a:r>
            <a:br>
              <a:rPr lang="th-TH" sz="3600" b="1" dirty="0" smtClean="0">
                <a:latin typeface="Tahoma" pitchFamily="34" charset="0"/>
                <a:cs typeface="Tahoma" pitchFamily="34" charset="0"/>
              </a:rPr>
            </a:b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แบ่งชายหญิงคละกัน กลุ่มละเท่า ๆ กัน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4488" y="2100317"/>
            <a:ext cx="89326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แบ่งหัวข้อ ทำงาน ตามหัวข้อที่กล่าวมา กลุ่มละ </a:t>
            </a: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หัวข้อ</a:t>
            </a:r>
            <a:endParaRPr lang="th-TH" sz="2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9530" y="2898675"/>
            <a:ext cx="959647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6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จับฉลากหัวข้อที่ต้องทำภาระงาน คือ หนังสือเล่มเล็ก หรือ</a:t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 บทเรียนแบบการ์ตูน ตามหัวข้อที่ได้</a:t>
            </a:r>
          </a:p>
        </p:txBody>
      </p:sp>
      <p:sp>
        <p:nvSpPr>
          <p:cNvPr id="3175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7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53500" y="62484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9530" y="4113121"/>
            <a:ext cx="85725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. ประชุม วางแผน รูปแบบการทำงาน แบ่งหน้าที่ </a:t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จัดทำปฏิทินงานร่วมกัน   อย่างเป็นขั้นตอนส่งครู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9530" y="5214950"/>
            <a:ext cx="95964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th-TH" sz="2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. ปฏิบัติงาน ตามปฏิทินงาน ส่งครูตรวจตามระยะเวลาที่กำหนด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Shingle"/>
          <p:cNvSpPr txBox="1">
            <a:spLocks noChangeArrowheads="1"/>
          </p:cNvSpPr>
          <p:nvPr/>
        </p:nvSpPr>
        <p:spPr bwMode="auto">
          <a:xfrm>
            <a:off x="452406" y="500042"/>
            <a:ext cx="6500858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กิจกรรมการทดสอบ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, 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2+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282" y="21431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1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430" y="215649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8830" y="218552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3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406" y="37147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Fe(NO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 3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9926" y="378619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(NH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Fe(SO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 2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206" y="378619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2(</a:t>
            </a:r>
            <a:r>
              <a:rPr lang="th-TH" b="1" baseline="-25000" dirty="0" err="1" smtClean="0">
                <a:latin typeface="Tahoma" pitchFamily="34" charset="0"/>
                <a:cs typeface="Tahoma" pitchFamily="34" charset="0"/>
              </a:rPr>
              <a:t>เอธานอล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กลุ่ม 21"/>
          <p:cNvGrpSpPr/>
          <p:nvPr/>
        </p:nvGrpSpPr>
        <p:grpSpPr>
          <a:xfrm>
            <a:off x="1238224" y="1563486"/>
            <a:ext cx="357190" cy="2071706"/>
            <a:chOff x="1238224" y="1563486"/>
            <a:chExt cx="357190" cy="2071706"/>
          </a:xfrm>
        </p:grpSpPr>
        <p:sp>
          <p:nvSpPr>
            <p:cNvPr id="5" name="แผนผังลำดับงาน: หน่วงเวลา 4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1" name="ตัวเชื่อมต่อตรง 20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กลุ่ม 22"/>
          <p:cNvGrpSpPr/>
          <p:nvPr/>
        </p:nvGrpSpPr>
        <p:grpSpPr>
          <a:xfrm>
            <a:off x="4524372" y="1571612"/>
            <a:ext cx="357190" cy="2071706"/>
            <a:chOff x="1238224" y="1563486"/>
            <a:chExt cx="357190" cy="2071706"/>
          </a:xfrm>
        </p:grpSpPr>
        <p:sp>
          <p:nvSpPr>
            <p:cNvPr id="24" name="แผนผังลำดับงาน: หน่วงเวลา 23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5" name="ตัวเชื่อมต่อตรง 24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กลุ่ม 25"/>
          <p:cNvGrpSpPr/>
          <p:nvPr/>
        </p:nvGrpSpPr>
        <p:grpSpPr>
          <a:xfrm>
            <a:off x="8096272" y="1571612"/>
            <a:ext cx="357190" cy="2071706"/>
            <a:chOff x="1238224" y="1563486"/>
            <a:chExt cx="357190" cy="2071706"/>
          </a:xfrm>
        </p:grpSpPr>
        <p:sp>
          <p:nvSpPr>
            <p:cNvPr id="27" name="แผนผังลำดับงาน: หน่วงเวลา 26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8" name="ตัวเชื่อมต่อตรง 27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แผนผังลำดับงาน: หน่วงเวลา 21"/>
          <p:cNvSpPr/>
          <p:nvPr/>
        </p:nvSpPr>
        <p:spPr bwMode="auto">
          <a:xfrm rot="5400000">
            <a:off x="1031167" y="3064553"/>
            <a:ext cx="771304" cy="357190"/>
          </a:xfrm>
          <a:prstGeom prst="flowChartDelay">
            <a:avLst/>
          </a:prstGeom>
          <a:solidFill>
            <a:srgbClr val="FF66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1" name="แผนผังลำดับงาน: หน่วงเวลา 30"/>
          <p:cNvSpPr/>
          <p:nvPr/>
        </p:nvSpPr>
        <p:spPr bwMode="auto">
          <a:xfrm rot="5400000">
            <a:off x="4317315" y="3092449"/>
            <a:ext cx="771304" cy="357190"/>
          </a:xfrm>
          <a:prstGeom prst="flowChartDelay">
            <a:avLst/>
          </a:prstGeom>
          <a:solidFill>
            <a:srgbClr val="FF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2" name="แผนผังลำดับงาน: หน่วงเวลา 31"/>
          <p:cNvSpPr/>
          <p:nvPr/>
        </p:nvSpPr>
        <p:spPr bwMode="auto">
          <a:xfrm rot="5400000">
            <a:off x="7889215" y="3135991"/>
            <a:ext cx="771304" cy="357190"/>
          </a:xfrm>
          <a:prstGeom prst="flowChartDelay">
            <a:avLst/>
          </a:prstGeom>
          <a:solidFill>
            <a:srgbClr val="99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8224" y="471488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3.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เติมสาร ทั้ง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ชนิด ลงในหลอด  อย่างละ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หยด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5308" y="535782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4.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เติม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Fe(CN)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ทั้ง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หลอด ๆ ละ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หยด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สังเกต  บันทึกผล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Shingle"/>
          <p:cNvSpPr txBox="1">
            <a:spLocks noChangeArrowheads="1"/>
          </p:cNvSpPr>
          <p:nvPr/>
        </p:nvSpPr>
        <p:spPr bwMode="auto">
          <a:xfrm>
            <a:off x="452406" y="500042"/>
            <a:ext cx="6500858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กิจกรรมการทดสอบ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, 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2+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282" y="21431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1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430" y="215649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8830" y="218552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3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406" y="37147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Fe(NO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 3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9926" y="378619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(NH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Fe(SO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 2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206" y="378619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2(</a:t>
            </a:r>
            <a:r>
              <a:rPr lang="th-TH" b="1" baseline="-25000" dirty="0" err="1" smtClean="0">
                <a:latin typeface="Tahoma" pitchFamily="34" charset="0"/>
                <a:cs typeface="Tahoma" pitchFamily="34" charset="0"/>
              </a:rPr>
              <a:t>เอธานอล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)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กลุ่ม 21"/>
          <p:cNvGrpSpPr/>
          <p:nvPr/>
        </p:nvGrpSpPr>
        <p:grpSpPr>
          <a:xfrm>
            <a:off x="1238224" y="1563486"/>
            <a:ext cx="357190" cy="2071706"/>
            <a:chOff x="1238224" y="1563486"/>
            <a:chExt cx="357190" cy="2071706"/>
          </a:xfrm>
        </p:grpSpPr>
        <p:sp>
          <p:nvSpPr>
            <p:cNvPr id="5" name="แผนผังลำดับงาน: หน่วงเวลา 4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1" name="ตัวเชื่อมต่อตรง 20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กลุ่ม 22"/>
          <p:cNvGrpSpPr/>
          <p:nvPr/>
        </p:nvGrpSpPr>
        <p:grpSpPr>
          <a:xfrm>
            <a:off x="4524372" y="1571612"/>
            <a:ext cx="357190" cy="2071706"/>
            <a:chOff x="1238224" y="1563486"/>
            <a:chExt cx="357190" cy="2071706"/>
          </a:xfrm>
        </p:grpSpPr>
        <p:sp>
          <p:nvSpPr>
            <p:cNvPr id="24" name="แผนผังลำดับงาน: หน่วงเวลา 23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5" name="ตัวเชื่อมต่อตรง 24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กลุ่ม 25"/>
          <p:cNvGrpSpPr/>
          <p:nvPr/>
        </p:nvGrpSpPr>
        <p:grpSpPr>
          <a:xfrm>
            <a:off x="8096272" y="1571612"/>
            <a:ext cx="357190" cy="2071706"/>
            <a:chOff x="1238224" y="1563486"/>
            <a:chExt cx="357190" cy="2071706"/>
          </a:xfrm>
        </p:grpSpPr>
        <p:sp>
          <p:nvSpPr>
            <p:cNvPr id="27" name="แผนผังลำดับงาน: หน่วงเวลา 26"/>
            <p:cNvSpPr/>
            <p:nvPr/>
          </p:nvSpPr>
          <p:spPr bwMode="auto">
            <a:xfrm rot="5400000">
              <a:off x="380966" y="2420744"/>
              <a:ext cx="2071706" cy="357190"/>
            </a:xfrm>
            <a:prstGeom prst="flowChartDelay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28" name="ตัวเชื่อมต่อตรง 27"/>
            <p:cNvCxnSpPr/>
            <p:nvPr/>
          </p:nvCxnSpPr>
          <p:spPr bwMode="auto">
            <a:xfrm>
              <a:off x="1267252" y="3086324"/>
              <a:ext cx="285752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1238224" y="471488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5.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เติมสาร ทั้ง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ชนิด ลงในหลอด  อย่างละ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5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หยด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5308" y="5357826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6.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เติม น้ำแป้ง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ทั้ง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หลอด ๆ ละ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หยด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สังเกต  บันทึกผล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แผนผังลำดับงาน: หน่วงเวลา 21"/>
          <p:cNvSpPr/>
          <p:nvPr/>
        </p:nvSpPr>
        <p:spPr bwMode="auto">
          <a:xfrm rot="5400000">
            <a:off x="1031167" y="3064553"/>
            <a:ext cx="771304" cy="357190"/>
          </a:xfrm>
          <a:prstGeom prst="flowChartDelay">
            <a:avLst/>
          </a:prstGeom>
          <a:solidFill>
            <a:srgbClr val="FF66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1" name="แผนผังลำดับงาน: หน่วงเวลา 30"/>
          <p:cNvSpPr/>
          <p:nvPr/>
        </p:nvSpPr>
        <p:spPr bwMode="auto">
          <a:xfrm rot="5400000">
            <a:off x="4317315" y="3092449"/>
            <a:ext cx="771304" cy="357190"/>
          </a:xfrm>
          <a:prstGeom prst="flowChartDelay">
            <a:avLst/>
          </a:prstGeom>
          <a:solidFill>
            <a:srgbClr val="FFCC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32" name="แผนผังลำดับงาน: หน่วงเวลา 31"/>
          <p:cNvSpPr/>
          <p:nvPr/>
        </p:nvSpPr>
        <p:spPr bwMode="auto">
          <a:xfrm rot="5400000">
            <a:off x="7889215" y="3135991"/>
            <a:ext cx="771304" cy="357190"/>
          </a:xfrm>
          <a:prstGeom prst="flowChartDelay">
            <a:avLst/>
          </a:prstGeom>
          <a:solidFill>
            <a:srgbClr val="993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452406" y="1857365"/>
          <a:ext cx="9144064" cy="40756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86016"/>
                <a:gridCol w="2286016"/>
                <a:gridCol w="2286016"/>
                <a:gridCol w="2286016"/>
              </a:tblGrid>
              <a:tr h="1000132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baseline="0" dirty="0" smtClean="0">
                          <a:latin typeface="Tahoma" pitchFamily="34" charset="0"/>
                          <a:cs typeface="Tahoma" pitchFamily="34" charset="0"/>
                        </a:rPr>
                        <a:t>สารที่ทดสอบ </a:t>
                      </a:r>
                      <a:endParaRPr lang="th-TH" sz="20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การเปลี่ยนแปลงที่สังเกตได้เมื่อเติมสาร</a:t>
                      </a:r>
                      <a:endParaRPr lang="th-TH" sz="2400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8882">
                <a:tc vMerge="1">
                  <a:txBody>
                    <a:bodyPr/>
                    <a:lstStyle/>
                    <a:p>
                      <a:endParaRPr lang="th-TH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NH</a:t>
                      </a:r>
                      <a:r>
                        <a:rPr lang="en-US" sz="2400" b="1" baseline="-250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SCN</a:t>
                      </a:r>
                      <a:endParaRPr lang="th-TH" sz="24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K</a:t>
                      </a:r>
                      <a:r>
                        <a:rPr lang="en-US" sz="2400" b="1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Fe(CN)</a:t>
                      </a:r>
                      <a:r>
                        <a:rPr lang="en-US" sz="2400" b="1" baseline="-25000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24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น้ำแป้งสุก</a:t>
                      </a:r>
                      <a:endParaRPr lang="th-TH" sz="24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882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Fe</a:t>
                      </a:r>
                      <a:r>
                        <a:rPr lang="en-US" b="1" baseline="40000" dirty="0" smtClean="0">
                          <a:latin typeface="Tahoma" pitchFamily="34" charset="0"/>
                          <a:cs typeface="Tahoma" pitchFamily="34" charset="0"/>
                        </a:rPr>
                        <a:t>3+</a:t>
                      </a:r>
                      <a:endParaRPr lang="th-TH" b="1" baseline="40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000" b="1" baseline="0" dirty="0">
                        <a:solidFill>
                          <a:srgbClr val="CC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b="1" baseline="0" dirty="0">
                        <a:solidFill>
                          <a:srgbClr val="9966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20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Fe</a:t>
                      </a:r>
                      <a:r>
                        <a:rPr lang="en-US" b="1" baseline="40000" dirty="0" smtClean="0">
                          <a:latin typeface="Tahoma" pitchFamily="34" charset="0"/>
                          <a:cs typeface="Tahoma" pitchFamily="34" charset="0"/>
                        </a:rPr>
                        <a:t>2+</a:t>
                      </a:r>
                      <a:endParaRPr lang="th-TH" b="1" baseline="4000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baseline="0" dirty="0">
                        <a:solidFill>
                          <a:srgbClr val="000099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882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th-TH" b="1" baseline="-25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1" baseline="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baseline="0" dirty="0" smtClean="0">
                        <a:solidFill>
                          <a:srgbClr val="000066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 Box 3" descr="Shingle"/>
          <p:cNvSpPr txBox="1">
            <a:spLocks noChangeArrowheads="1"/>
          </p:cNvSpPr>
          <p:nvPr/>
        </p:nvSpPr>
        <p:spPr bwMode="auto">
          <a:xfrm>
            <a:off x="738158" y="857232"/>
            <a:ext cx="7715304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ผลการทดลองเพื่อทดสอบ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, 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2+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452406" y="1857365"/>
          <a:ext cx="9144064" cy="40756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86016"/>
                <a:gridCol w="2286016"/>
                <a:gridCol w="2286016"/>
                <a:gridCol w="2286016"/>
              </a:tblGrid>
              <a:tr h="1000132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baseline="0" dirty="0" smtClean="0">
                          <a:latin typeface="Tahoma" pitchFamily="34" charset="0"/>
                          <a:cs typeface="Tahoma" pitchFamily="34" charset="0"/>
                        </a:rPr>
                        <a:t>สารที่ทดสอบ </a:t>
                      </a:r>
                      <a:endParaRPr lang="th-TH" sz="20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latin typeface="Tahoma" pitchFamily="34" charset="0"/>
                          <a:cs typeface="Tahoma" pitchFamily="34" charset="0"/>
                        </a:rPr>
                        <a:t>การเปลี่ยนแปลงที่สังเกตได้เมื่อเติมสาร</a:t>
                      </a:r>
                      <a:endParaRPr lang="th-TH" sz="2400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68882">
                <a:tc vMerge="1">
                  <a:txBody>
                    <a:bodyPr/>
                    <a:lstStyle/>
                    <a:p>
                      <a:endParaRPr lang="th-TH" baseline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NH</a:t>
                      </a:r>
                      <a:r>
                        <a:rPr lang="en-US" sz="2400" b="1" baseline="-250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SCN</a:t>
                      </a:r>
                      <a:endParaRPr lang="th-TH" sz="24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K</a:t>
                      </a:r>
                      <a:r>
                        <a:rPr lang="en-US" sz="2400" b="1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Fe(CN)</a:t>
                      </a:r>
                      <a:r>
                        <a:rPr lang="en-US" sz="2400" b="1" baseline="-25000" dirty="0" smtClean="0"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2400" b="1" dirty="0" smtClean="0"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24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น้ำแป้งสุก</a:t>
                      </a:r>
                      <a:endParaRPr lang="th-TH" sz="24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882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Fe</a:t>
                      </a:r>
                      <a:r>
                        <a:rPr lang="en-US" b="1" baseline="40000" dirty="0" smtClean="0">
                          <a:latin typeface="Tahoma" pitchFamily="34" charset="0"/>
                          <a:cs typeface="Tahoma" pitchFamily="34" charset="0"/>
                        </a:rPr>
                        <a:t>3+</a:t>
                      </a:r>
                      <a:endParaRPr lang="th-TH" b="1" baseline="40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baseline="0" smtClean="0">
                          <a:solidFill>
                            <a:srgbClr val="CC0000"/>
                          </a:solidFill>
                          <a:latin typeface="Tahoma" pitchFamily="34" charset="0"/>
                          <a:cs typeface="Tahoma" pitchFamily="34" charset="0"/>
                        </a:rPr>
                        <a:t>สารละลาย</a:t>
                      </a:r>
                    </a:p>
                    <a:p>
                      <a:r>
                        <a:rPr lang="th-TH" sz="2000" b="1" baseline="0" smtClean="0">
                          <a:solidFill>
                            <a:srgbClr val="CC0000"/>
                          </a:solidFill>
                          <a:latin typeface="Tahoma" pitchFamily="34" charset="0"/>
                          <a:cs typeface="Tahoma" pitchFamily="34" charset="0"/>
                        </a:rPr>
                        <a:t>  สี</a:t>
                      </a:r>
                      <a:r>
                        <a:rPr lang="th-TH" sz="2000" b="1" baseline="0" dirty="0" smtClean="0">
                          <a:solidFill>
                            <a:srgbClr val="CC0000"/>
                          </a:solidFill>
                          <a:latin typeface="Tahoma" pitchFamily="34" charset="0"/>
                          <a:cs typeface="Tahoma" pitchFamily="34" charset="0"/>
                        </a:rPr>
                        <a:t>แดงสด</a:t>
                      </a:r>
                      <a:endParaRPr lang="th-TH" sz="2000" b="1" baseline="0" dirty="0">
                        <a:solidFill>
                          <a:srgbClr val="CC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baseline="0" dirty="0" smtClean="0">
                          <a:solidFill>
                            <a:srgbClr val="996600"/>
                          </a:solidFill>
                          <a:latin typeface="Tahoma" pitchFamily="34" charset="0"/>
                          <a:cs typeface="Tahoma" pitchFamily="34" charset="0"/>
                        </a:rPr>
                        <a:t>สารละลายสีน้ำตาลแกมเขียว</a:t>
                      </a:r>
                      <a:endParaRPr lang="th-TH" sz="1800" b="1" baseline="0" dirty="0">
                        <a:solidFill>
                          <a:srgbClr val="9966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baseline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ไม่เปลี่ยนแปลง</a:t>
                      </a:r>
                      <a:endParaRPr lang="th-TH" sz="2000" b="1" baseline="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Fe</a:t>
                      </a:r>
                      <a:r>
                        <a:rPr lang="en-US" b="1" baseline="40000" dirty="0" smtClean="0">
                          <a:latin typeface="Tahoma" pitchFamily="34" charset="0"/>
                          <a:cs typeface="Tahoma" pitchFamily="34" charset="0"/>
                        </a:rPr>
                        <a:t>2+</a:t>
                      </a:r>
                      <a:endParaRPr lang="th-TH" b="1" baseline="40000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ไม่เปลี่ยนแปลง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baseline="0" dirty="0" smtClean="0">
                          <a:solidFill>
                            <a:srgbClr val="000099"/>
                          </a:solidFill>
                          <a:latin typeface="Tahoma" pitchFamily="34" charset="0"/>
                          <a:cs typeface="Tahoma" pitchFamily="34" charset="0"/>
                        </a:rPr>
                        <a:t>เกิดตะกอน</a:t>
                      </a:r>
                    </a:p>
                    <a:p>
                      <a:pPr algn="ctr"/>
                      <a:r>
                        <a:rPr lang="th-TH" sz="2000" b="1" baseline="0" dirty="0" smtClean="0">
                          <a:solidFill>
                            <a:srgbClr val="000099"/>
                          </a:solidFill>
                          <a:latin typeface="Tahoma" pitchFamily="34" charset="0"/>
                          <a:cs typeface="Tahoma" pitchFamily="34" charset="0"/>
                        </a:rPr>
                        <a:t>สีน้ำเงิน</a:t>
                      </a:r>
                      <a:endParaRPr lang="th-TH" sz="2000" b="1" baseline="0" dirty="0">
                        <a:solidFill>
                          <a:srgbClr val="000099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ไม่เปลี่ยนแปลง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882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th-TH" b="1" baseline="-250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ไม่เปลี่ยนแปลง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ไม่เปลี่ยนแปลง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baseline="0" dirty="0" smtClean="0">
                          <a:solidFill>
                            <a:srgbClr val="000066"/>
                          </a:solidFill>
                          <a:latin typeface="Tahoma" pitchFamily="34" charset="0"/>
                          <a:cs typeface="Tahoma" pitchFamily="34" charset="0"/>
                        </a:rPr>
                        <a:t>เกิดตะกอน</a:t>
                      </a:r>
                    </a:p>
                    <a:p>
                      <a:pPr algn="ctr"/>
                      <a:r>
                        <a:rPr lang="th-TH" sz="2000" b="1" baseline="0" dirty="0" smtClean="0">
                          <a:solidFill>
                            <a:srgbClr val="000066"/>
                          </a:solidFill>
                          <a:latin typeface="Tahoma" pitchFamily="34" charset="0"/>
                          <a:cs typeface="Tahoma" pitchFamily="34" charset="0"/>
                        </a:rPr>
                        <a:t>สีน้ำเงิน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 Box 3" descr="Shingle"/>
          <p:cNvSpPr txBox="1">
            <a:spLocks noChangeArrowheads="1"/>
          </p:cNvSpPr>
          <p:nvPr/>
        </p:nvSpPr>
        <p:spPr bwMode="auto">
          <a:xfrm>
            <a:off x="1952604" y="857232"/>
            <a:ext cx="6500858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ผลการทดสอบ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, 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2+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1454250" y="1246628"/>
            <a:ext cx="7570716" cy="523220"/>
            <a:chOff x="1454250" y="714356"/>
            <a:chExt cx="7570716" cy="523220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1454250" y="714356"/>
              <a:ext cx="75707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Fe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3+</a:t>
              </a:r>
              <a:r>
                <a:rPr lang="en-US" sz="20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0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0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    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+  SCN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- </a:t>
              </a:r>
              <a:r>
                <a:rPr lang="en-US" sz="20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0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0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        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     [</a:t>
              </a:r>
              <a:r>
                <a:rPr lang="en-US" b="1" dirty="0" err="1" smtClean="0">
                  <a:latin typeface="Tahoma" pitchFamily="34" charset="0"/>
                  <a:cs typeface="Tahoma" pitchFamily="34" charset="0"/>
                </a:rPr>
                <a:t>FeSCN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en-US" sz="2000" b="1" dirty="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000" b="1" dirty="0" err="1" smtClean="0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000" b="1" dirty="0" smtClean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  </a:t>
              </a:r>
              <a:endParaRPr lang="th-TH" b="1" baseline="400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3" name="รูปภาพ 2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1766" y="813090"/>
              <a:ext cx="642942" cy="382703"/>
            </a:xfrm>
            <a:prstGeom prst="rect">
              <a:avLst/>
            </a:prstGeom>
          </p:spPr>
        </p:pic>
      </p:grpSp>
      <p:sp>
        <p:nvSpPr>
          <p:cNvPr id="4" name="สี่เหลี่ยมผืนผ้า 3"/>
          <p:cNvSpPr/>
          <p:nvPr/>
        </p:nvSpPr>
        <p:spPr>
          <a:xfrm>
            <a:off x="971030" y="2042040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สีเหลืองอ่อน       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ใส                             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สีแดง</a:t>
            </a:r>
            <a:endParaRPr lang="th-TH" sz="2400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665864" y="4580342"/>
            <a:ext cx="9060690" cy="523220"/>
            <a:chOff x="665864" y="2928934"/>
            <a:chExt cx="9060690" cy="523220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665864" y="2928934"/>
              <a:ext cx="90606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Fe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2+   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+  [Fe(CN)</a:t>
              </a:r>
              <a:r>
                <a:rPr lang="en-US" b="1" baseline="-25000" dirty="0" smtClean="0">
                  <a:latin typeface="Tahoma" pitchFamily="34" charset="0"/>
                  <a:cs typeface="Tahoma" pitchFamily="34" charset="0"/>
                </a:rPr>
                <a:t>6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 3-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 +  K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+         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     </a:t>
              </a:r>
              <a:r>
                <a:rPr lang="en-US" b="1" dirty="0" err="1" smtClean="0">
                  <a:latin typeface="Tahoma" pitchFamily="34" charset="0"/>
                  <a:cs typeface="Tahoma" pitchFamily="34" charset="0"/>
                </a:rPr>
                <a:t>KFe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[Fe(CN)</a:t>
              </a:r>
              <a:r>
                <a:rPr lang="en-US" b="1" baseline="-25000" dirty="0" smtClean="0">
                  <a:latin typeface="Tahoma" pitchFamily="34" charset="0"/>
                  <a:cs typeface="Tahoma" pitchFamily="34" charset="0"/>
                </a:rPr>
                <a:t>6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2000" b="1" dirty="0" smtClean="0">
                  <a:latin typeface="Tahoma" pitchFamily="34" charset="0"/>
                  <a:cs typeface="Tahoma" pitchFamily="34" charset="0"/>
                </a:rPr>
                <a:t>(s)</a:t>
              </a:r>
              <a:r>
                <a:rPr lang="en-US" b="1" baseline="40000" dirty="0" smtClean="0">
                  <a:latin typeface="Tahoma" pitchFamily="34" charset="0"/>
                  <a:cs typeface="Tahoma" pitchFamily="34" charset="0"/>
                </a:rPr>
                <a:t>  </a:t>
              </a:r>
              <a:endParaRPr lang="th-TH" b="1" baseline="40000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6" name="รูปภาพ 5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3564" y="3000372"/>
              <a:ext cx="642942" cy="382703"/>
            </a:xfrm>
            <a:prstGeom prst="rect">
              <a:avLst/>
            </a:prstGeom>
          </p:spPr>
        </p:pic>
      </p:grpSp>
      <p:sp>
        <p:nvSpPr>
          <p:cNvPr id="7" name="สี่เหลี่ยมผืนผ้า 6"/>
          <p:cNvSpPr/>
          <p:nvPr/>
        </p:nvSpPr>
        <p:spPr>
          <a:xfrm>
            <a:off x="6506934" y="5366160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ตะกอนสีน้ำเงิน</a:t>
            </a:r>
            <a:endParaRPr lang="th-TH" sz="2400" b="1" baseline="40000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9530" y="285728"/>
            <a:ext cx="6715172" cy="52322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การทดสอบ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ด้วย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NH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SCN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baseline="4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ลูกศรโค้งขวา 11"/>
          <p:cNvSpPr/>
          <p:nvPr/>
        </p:nvSpPr>
        <p:spPr bwMode="auto">
          <a:xfrm>
            <a:off x="666720" y="928670"/>
            <a:ext cx="642942" cy="785818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691026" y="2643182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ไทโอไซ</a:t>
            </a:r>
            <a:r>
              <a:rPr lang="th-TH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ยาเน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โต</a:t>
            </a:r>
            <a:r>
              <a:rPr lang="th-TH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ไอร์ออน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(III)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ไอออน</a:t>
            </a:r>
            <a:endParaRPr lang="th-TH" sz="2400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452802" y="5944690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โพแทสเซียม</a:t>
            </a:r>
            <a:r>
              <a:rPr lang="th-TH" sz="20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ไอร์ออน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(II)</a:t>
            </a:r>
            <a:r>
              <a:rPr lang="th-TH" sz="20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เฮก</a:t>
            </a:r>
            <a:r>
              <a:rPr lang="th-TH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ซะไซยาโน</a:t>
            </a:r>
            <a:r>
              <a:rPr lang="th-TH" sz="20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เฟอเรต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(III)</a:t>
            </a:r>
            <a:endParaRPr lang="th-TH" sz="2000" b="1" baseline="40000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5536" y="3809432"/>
            <a:ext cx="7214918" cy="52322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cs typeface="Tahoma" pitchFamily="34" charset="0"/>
              </a:rPr>
              <a:t>การทดสอบ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ด้วย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K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Fe(CN)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baseline="4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ลูกศรโค้งขวา 16"/>
          <p:cNvSpPr/>
          <p:nvPr/>
        </p:nvSpPr>
        <p:spPr bwMode="auto">
          <a:xfrm>
            <a:off x="0" y="4357694"/>
            <a:ext cx="523844" cy="571504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66720" y="658052"/>
            <a:ext cx="9060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+  [Fe(CN)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3-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b="1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Fe[Fe(CN)</a:t>
            </a:r>
            <a:r>
              <a:rPr lang="en-US" b="1" baseline="-25000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en-US" b="1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]</a:t>
            </a:r>
            <a:r>
              <a:rPr lang="en-US" sz="2000" b="1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b="1" baseline="40000" dirty="0">
              <a:solidFill>
                <a:srgbClr val="9966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รูปภาพ 3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4724" y="729490"/>
            <a:ext cx="642942" cy="382703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524504" y="1229556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สีน้ำตาลแกมเขียว</a:t>
            </a:r>
            <a:endParaRPr lang="th-TH" sz="2400" b="1" baseline="40000" dirty="0">
              <a:solidFill>
                <a:srgbClr val="99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310058" y="1729622"/>
            <a:ext cx="4911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err="1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ไอร์ออน</a:t>
            </a:r>
            <a:r>
              <a:rPr lang="en-US" sz="2000" b="1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(III)</a:t>
            </a:r>
            <a:r>
              <a:rPr lang="th-TH" sz="2000" b="1" dirty="0" err="1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เฮก</a:t>
            </a:r>
            <a:r>
              <a:rPr lang="th-TH" sz="2000" b="1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ซะไซยาโน</a:t>
            </a:r>
            <a:r>
              <a:rPr lang="th-TH" sz="2000" b="1" dirty="0" err="1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เฟอเรต</a:t>
            </a:r>
            <a:r>
              <a:rPr lang="en-US" sz="2000" b="1" dirty="0" smtClean="0">
                <a:solidFill>
                  <a:srgbClr val="996600"/>
                </a:solidFill>
                <a:latin typeface="Tahoma" pitchFamily="34" charset="0"/>
                <a:cs typeface="Tahoma" pitchFamily="34" charset="0"/>
              </a:rPr>
              <a:t>(III)</a:t>
            </a:r>
            <a:endParaRPr lang="th-TH" sz="2000" b="1" baseline="40000" dirty="0">
              <a:solidFill>
                <a:srgbClr val="99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2406" y="3000372"/>
            <a:ext cx="3143272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ahoma" pitchFamily="34" charset="0"/>
                <a:cs typeface="Tahoma" pitchFamily="34" charset="0"/>
              </a:rPr>
              <a:t>สรุปผลการทดลอง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baseline="4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2856" y="3929066"/>
            <a:ext cx="6061780" cy="52322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ทดสอบด้วย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NH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4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SCN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baseline="4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2406" y="4786322"/>
            <a:ext cx="6286544" cy="523220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ทดสอบด้วย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K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Fe(CN)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6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baseline="4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3" descr="Shingle"/>
          <p:cNvSpPr txBox="1">
            <a:spLocks noChangeArrowheads="1"/>
          </p:cNvSpPr>
          <p:nvPr/>
        </p:nvSpPr>
        <p:spPr bwMode="auto">
          <a:xfrm>
            <a:off x="452406" y="5572140"/>
            <a:ext cx="4143404" cy="52322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I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ทดสอบด้วย น้ำแป้ง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9" name="ตัวเชื่อมต่อหักมุม 18"/>
          <p:cNvCxnSpPr/>
          <p:nvPr/>
        </p:nvCxnSpPr>
        <p:spPr bwMode="auto">
          <a:xfrm>
            <a:off x="0" y="2500306"/>
            <a:ext cx="9906000" cy="1000132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Shingle"/>
          <p:cNvSpPr txBox="1">
            <a:spLocks noChangeArrowheads="1"/>
          </p:cNvSpPr>
          <p:nvPr/>
        </p:nvSpPr>
        <p:spPr bwMode="auto">
          <a:xfrm>
            <a:off x="166654" y="575534"/>
            <a:ext cx="885831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กิจกรรมการทดสอบภาวะสมดุลระหว่าง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และ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Fe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2+ 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3" descr="Shingle"/>
          <p:cNvSpPr txBox="1">
            <a:spLocks noChangeArrowheads="1"/>
          </p:cNvSpPr>
          <p:nvPr/>
        </p:nvSpPr>
        <p:spPr bwMode="auto">
          <a:xfrm>
            <a:off x="166654" y="1575666"/>
            <a:ext cx="9739346" cy="4955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ให้นักเรียนศึกษาการทดลอง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7.3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ทั้ง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ตอน ในแบบเรียนหน้า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39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วางแผน แบ่งหน้าที่ในกลุ่ม ทำการทดลอง บันทึก และจัดทำรายงานส่งกลุ่มละ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ชุด ตามหัวข้อ  ดังนี้</a:t>
            </a:r>
            <a:r>
              <a:rPr lang="en-US" sz="2400" b="1" baseline="40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1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การทดลองเรื่อง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2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จุดประสงค์การทดลอง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3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สมมติฐาน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4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กำหนดตัวแปร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5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วัสดุอุปกรณ์ สารเคมีที่ใช้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6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วิธีทดลอง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7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ผลการทดลอง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8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ตอบคำถาม วิเคราะห์ อภิปรายผลการทดลอง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	9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สรุปผลการทดลอง</a:t>
            </a:r>
            <a:r>
              <a:rPr lang="en-US" sz="2400" b="1" baseline="40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b="1" baseline="40000" dirty="0" smtClean="0">
                <a:latin typeface="Tahoma" pitchFamily="34" charset="0"/>
                <a:cs typeface="Tahoma" pitchFamily="34" charset="0"/>
              </a:rPr>
            </a:br>
            <a:endParaRPr lang="th-TH" sz="2400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charkarn.com/userfiles/19660/1%20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02" y="3786190"/>
            <a:ext cx="3286148" cy="2858949"/>
          </a:xfrm>
          <a:prstGeom prst="rect">
            <a:avLst/>
          </a:prstGeom>
          <a:noFill/>
        </p:spPr>
      </p:pic>
      <p:pic>
        <p:nvPicPr>
          <p:cNvPr id="3" name="Picture 2" descr="http://www.vcharkarn.com/userfiles/19660/1%20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42" y="714356"/>
            <a:ext cx="3214710" cy="2368171"/>
          </a:xfrm>
          <a:prstGeom prst="rect">
            <a:avLst/>
          </a:prstGeom>
          <a:noFill/>
        </p:spPr>
      </p:pic>
      <p:sp>
        <p:nvSpPr>
          <p:cNvPr id="4" name="Text Box 3" descr="Shingle"/>
          <p:cNvSpPr txBox="1">
            <a:spLocks noChangeArrowheads="1"/>
          </p:cNvSpPr>
          <p:nvPr/>
        </p:nvSpPr>
        <p:spPr bwMode="auto">
          <a:xfrm>
            <a:off x="166654" y="575534"/>
            <a:ext cx="2214578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ตอนที่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1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5" name="กลุ่ม 24"/>
          <p:cNvGrpSpPr/>
          <p:nvPr/>
        </p:nvGrpSpPr>
        <p:grpSpPr>
          <a:xfrm>
            <a:off x="1809728" y="1428736"/>
            <a:ext cx="357190" cy="1574227"/>
            <a:chOff x="809596" y="2383870"/>
            <a:chExt cx="357190" cy="1145599"/>
          </a:xfrm>
        </p:grpSpPr>
        <p:grpSp>
          <p:nvGrpSpPr>
            <p:cNvPr id="5" name="กลุ่ม 21"/>
            <p:cNvGrpSpPr/>
            <p:nvPr/>
          </p:nvGrpSpPr>
          <p:grpSpPr>
            <a:xfrm>
              <a:off x="809596" y="2383870"/>
              <a:ext cx="357190" cy="1143012"/>
              <a:chOff x="1238224" y="1563486"/>
              <a:chExt cx="357190" cy="2071706"/>
            </a:xfrm>
          </p:grpSpPr>
          <p:sp>
            <p:nvSpPr>
              <p:cNvPr id="6" name="แผนผังลำดับงาน: หน่วงเวลา 5"/>
              <p:cNvSpPr/>
              <p:nvPr/>
            </p:nvSpPr>
            <p:spPr bwMode="auto">
              <a:xfrm rot="5400000">
                <a:off x="380966" y="2420744"/>
                <a:ext cx="2071706" cy="357190"/>
              </a:xfrm>
              <a:prstGeom prst="flowChartDelay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th-TH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cxnSp>
            <p:nvCxnSpPr>
              <p:cNvPr id="7" name="ตัวเชื่อมต่อตรง 6"/>
              <p:cNvCxnSpPr/>
              <p:nvPr/>
            </p:nvCxnSpPr>
            <p:spPr bwMode="auto">
              <a:xfrm>
                <a:off x="1267252" y="3086324"/>
                <a:ext cx="285752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" name="แผนผังลำดับงาน: หน่วงเวลา 7"/>
            <p:cNvSpPr/>
            <p:nvPr/>
          </p:nvSpPr>
          <p:spPr bwMode="auto">
            <a:xfrm rot="5400000">
              <a:off x="665424" y="3028108"/>
              <a:ext cx="645533" cy="357190"/>
            </a:xfrm>
            <a:prstGeom prst="flowChartDelay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sp>
        <p:nvSpPr>
          <p:cNvPr id="17" name="Text Box 3" descr="Shingle"/>
          <p:cNvSpPr txBox="1">
            <a:spLocks noChangeArrowheads="1"/>
          </p:cNvSpPr>
          <p:nvPr/>
        </p:nvSpPr>
        <p:spPr bwMode="auto">
          <a:xfrm>
            <a:off x="0" y="3000372"/>
            <a:ext cx="2428892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Fe(NO</a:t>
            </a:r>
            <a:r>
              <a:rPr lang="en-US" sz="2000" b="1" baseline="-25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000" b="1" baseline="-25000" dirty="0" smtClean="0">
                <a:latin typeface="Tahoma" pitchFamily="34" charset="0"/>
                <a:cs typeface="Tahoma" pitchFamily="34" charset="0"/>
              </a:rPr>
              <a:t>3  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 cm</a:t>
            </a:r>
            <a:r>
              <a:rPr lang="en-US" sz="2000" b="1" baseline="40000" dirty="0" smtClean="0">
                <a:latin typeface="Tahoma" pitchFamily="34" charset="0"/>
                <a:cs typeface="Tahoma" pitchFamily="34" charset="0"/>
              </a:rPr>
              <a:t>3</a:t>
            </a:r>
            <a:endParaRPr lang="th-TH" sz="2000" b="1" baseline="4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 Box 3" descr="Shingle"/>
          <p:cNvSpPr txBox="1">
            <a:spLocks noChangeArrowheads="1"/>
          </p:cNvSpPr>
          <p:nvPr/>
        </p:nvSpPr>
        <p:spPr bwMode="auto">
          <a:xfrm>
            <a:off x="2174170" y="3028890"/>
            <a:ext cx="185013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+ KI  2 cm</a:t>
            </a:r>
            <a:r>
              <a:rPr lang="en-US" sz="2000" b="1" baseline="40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Box 3" descr="Shingle"/>
          <p:cNvSpPr txBox="1">
            <a:spLocks noChangeArrowheads="1"/>
          </p:cNvSpPr>
          <p:nvPr/>
        </p:nvSpPr>
        <p:spPr bwMode="auto">
          <a:xfrm>
            <a:off x="1095348" y="3571876"/>
            <a:ext cx="1928826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ผสมกัน เขย่า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ลูกศรขวา 26"/>
          <p:cNvSpPr/>
          <p:nvPr/>
        </p:nvSpPr>
        <p:spPr bwMode="auto">
          <a:xfrm>
            <a:off x="4024306" y="1928802"/>
            <a:ext cx="114300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8" name="ลูกศรขวา 27"/>
          <p:cNvSpPr/>
          <p:nvPr/>
        </p:nvSpPr>
        <p:spPr bwMode="auto">
          <a:xfrm rot="7344326">
            <a:off x="6737222" y="3773763"/>
            <a:ext cx="114300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9" name="Text Box 3" descr="Shingle"/>
          <p:cNvSpPr txBox="1">
            <a:spLocks noChangeArrowheads="1"/>
          </p:cNvSpPr>
          <p:nvPr/>
        </p:nvSpPr>
        <p:spPr bwMode="auto">
          <a:xfrm>
            <a:off x="3595678" y="2285992"/>
            <a:ext cx="1928826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แบ่งเป็น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 Box 3" descr="Shingle"/>
          <p:cNvSpPr txBox="1">
            <a:spLocks noChangeArrowheads="1"/>
          </p:cNvSpPr>
          <p:nvPr/>
        </p:nvSpPr>
        <p:spPr bwMode="auto">
          <a:xfrm>
            <a:off x="6953264" y="4572008"/>
            <a:ext cx="2643206" cy="86177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หยดสารต่อไปนี้ 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อย่างละ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หยด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 Box 3" descr="Shingle"/>
          <p:cNvSpPr txBox="1">
            <a:spLocks noChangeArrowheads="1"/>
          </p:cNvSpPr>
          <p:nvPr/>
        </p:nvSpPr>
        <p:spPr bwMode="auto">
          <a:xfrm>
            <a:off x="666720" y="1750899"/>
            <a:ext cx="857256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1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 Box 3" descr="Shingle"/>
          <p:cNvSpPr txBox="1">
            <a:spLocks noChangeArrowheads="1"/>
          </p:cNvSpPr>
          <p:nvPr/>
        </p:nvSpPr>
        <p:spPr bwMode="auto">
          <a:xfrm>
            <a:off x="5167314" y="1163073"/>
            <a:ext cx="857256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2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3" descr="Shingle"/>
          <p:cNvSpPr txBox="1">
            <a:spLocks noChangeArrowheads="1"/>
          </p:cNvSpPr>
          <p:nvPr/>
        </p:nvSpPr>
        <p:spPr bwMode="auto">
          <a:xfrm>
            <a:off x="4667248" y="3710376"/>
            <a:ext cx="857256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3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www.vcharkarn.com/userfiles/19660/1%20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00" y="1285860"/>
            <a:ext cx="3381380" cy="2463578"/>
          </a:xfrm>
          <a:prstGeom prst="rect">
            <a:avLst/>
          </a:prstGeom>
          <a:noFill/>
        </p:spPr>
      </p:pic>
      <p:pic>
        <p:nvPicPr>
          <p:cNvPr id="55302" name="Picture 6" descr="http://www.vcharkarn.com/userfiles/19660/1%20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70" y="4457707"/>
            <a:ext cx="1162050" cy="1666875"/>
          </a:xfrm>
          <a:prstGeom prst="rect">
            <a:avLst/>
          </a:prstGeom>
          <a:noFill/>
        </p:spPr>
      </p:pic>
      <p:sp>
        <p:nvSpPr>
          <p:cNvPr id="5" name="Text Box 3" descr="Shingle"/>
          <p:cNvSpPr txBox="1">
            <a:spLocks noChangeArrowheads="1"/>
          </p:cNvSpPr>
          <p:nvPr/>
        </p:nvSpPr>
        <p:spPr bwMode="auto">
          <a:xfrm>
            <a:off x="238092" y="357166"/>
            <a:ext cx="1714512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ตอนที่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ลูกศรขวา 6"/>
          <p:cNvSpPr/>
          <p:nvPr/>
        </p:nvSpPr>
        <p:spPr bwMode="auto">
          <a:xfrm>
            <a:off x="5021651" y="2719092"/>
            <a:ext cx="1369619" cy="35719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9" name="Text Box 3" descr="Shingle"/>
          <p:cNvSpPr txBox="1">
            <a:spLocks noChangeArrowheads="1"/>
          </p:cNvSpPr>
          <p:nvPr/>
        </p:nvSpPr>
        <p:spPr bwMode="auto">
          <a:xfrm>
            <a:off x="7175838" y="5291144"/>
            <a:ext cx="2643206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หยดสาร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5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หยด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3" descr="Shingle"/>
          <p:cNvSpPr txBox="1">
            <a:spLocks noChangeArrowheads="1"/>
          </p:cNvSpPr>
          <p:nvPr/>
        </p:nvSpPr>
        <p:spPr bwMode="auto">
          <a:xfrm>
            <a:off x="2595546" y="428604"/>
            <a:ext cx="2857520" cy="7078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อย่างละ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10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หยดเขย่า นาน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นาที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 Box 3" descr="Shingle"/>
          <p:cNvSpPr txBox="1">
            <a:spLocks noChangeArrowheads="1"/>
          </p:cNvSpPr>
          <p:nvPr/>
        </p:nvSpPr>
        <p:spPr bwMode="auto">
          <a:xfrm>
            <a:off x="4329100" y="2117539"/>
            <a:ext cx="2857520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แบ่งเป็น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th-TH" sz="2000" b="1" dirty="0" smtClean="0">
                <a:latin typeface="Tahoma" pitchFamily="34" charset="0"/>
                <a:cs typeface="Tahoma" pitchFamily="34" charset="0"/>
              </a:rPr>
              <a:t> หลอด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Documents and Settings\Administrator\My Documents\My Pictures\รูปภาพ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0" y="5200655"/>
            <a:ext cx="1181100" cy="971550"/>
          </a:xfrm>
          <a:prstGeom prst="rect">
            <a:avLst/>
          </a:prstGeom>
          <a:noFill/>
        </p:spPr>
      </p:pic>
      <p:pic>
        <p:nvPicPr>
          <p:cNvPr id="11" name="Picture 2" descr="C:\Documents and Settings\Administrator\My Documents\My Pictures\รูปภาพ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394" y="2512886"/>
            <a:ext cx="1181100" cy="971550"/>
          </a:xfrm>
          <a:prstGeom prst="rect">
            <a:avLst/>
          </a:prstGeom>
          <a:noFill/>
        </p:spPr>
      </p:pic>
      <p:pic>
        <p:nvPicPr>
          <p:cNvPr id="12" name="Picture 2" descr="C:\Documents and Settings\Administrator\My Documents\My Pictures\รูปภาพ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3429" y="2512886"/>
            <a:ext cx="1181100" cy="971550"/>
          </a:xfrm>
          <a:prstGeom prst="rect">
            <a:avLst/>
          </a:prstGeom>
          <a:noFill/>
        </p:spPr>
      </p:pic>
      <p:sp>
        <p:nvSpPr>
          <p:cNvPr id="13" name="ลูกศรขวา 12"/>
          <p:cNvSpPr/>
          <p:nvPr/>
        </p:nvSpPr>
        <p:spPr bwMode="auto">
          <a:xfrm rot="7757847">
            <a:off x="7260644" y="4213908"/>
            <a:ext cx="1369619" cy="35719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4" name="Text Box 3" descr="Shingle"/>
          <p:cNvSpPr txBox="1">
            <a:spLocks noChangeArrowheads="1"/>
          </p:cNvSpPr>
          <p:nvPr/>
        </p:nvSpPr>
        <p:spPr bwMode="auto">
          <a:xfrm>
            <a:off x="7650178" y="3484436"/>
            <a:ext cx="59055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3" descr="Shingle"/>
          <p:cNvSpPr txBox="1">
            <a:spLocks noChangeArrowheads="1"/>
          </p:cNvSpPr>
          <p:nvPr/>
        </p:nvSpPr>
        <p:spPr bwMode="auto">
          <a:xfrm>
            <a:off x="8517385" y="3454133"/>
            <a:ext cx="59055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2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3" descr="Shingle"/>
          <p:cNvSpPr txBox="1">
            <a:spLocks noChangeArrowheads="1"/>
          </p:cNvSpPr>
          <p:nvPr/>
        </p:nvSpPr>
        <p:spPr bwMode="auto">
          <a:xfrm>
            <a:off x="5473719" y="6172205"/>
            <a:ext cx="59055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1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 Box 3" descr="Shingle"/>
          <p:cNvSpPr txBox="1">
            <a:spLocks noChangeArrowheads="1"/>
          </p:cNvSpPr>
          <p:nvPr/>
        </p:nvSpPr>
        <p:spPr bwMode="auto">
          <a:xfrm>
            <a:off x="6340926" y="6141902"/>
            <a:ext cx="59055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ahoma" pitchFamily="34" charset="0"/>
                <a:cs typeface="Tahoma" pitchFamily="34" charset="0"/>
              </a:rPr>
              <a:t>2</a:t>
            </a:r>
            <a:endParaRPr lang="th-TH" sz="20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 Box 3" descr="Shingle"/>
          <p:cNvSpPr txBox="1">
            <a:spLocks noChangeArrowheads="1"/>
          </p:cNvSpPr>
          <p:nvPr/>
        </p:nvSpPr>
        <p:spPr bwMode="auto">
          <a:xfrm>
            <a:off x="1523976" y="2636077"/>
            <a:ext cx="857256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1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 Box 3" descr="Shingle"/>
          <p:cNvSpPr txBox="1">
            <a:spLocks noChangeArrowheads="1"/>
          </p:cNvSpPr>
          <p:nvPr/>
        </p:nvSpPr>
        <p:spPr bwMode="auto">
          <a:xfrm>
            <a:off x="7894976" y="1794374"/>
            <a:ext cx="857256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2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 Box 3" descr="Shingle"/>
          <p:cNvSpPr txBox="1">
            <a:spLocks noChangeArrowheads="1"/>
          </p:cNvSpPr>
          <p:nvPr/>
        </p:nvSpPr>
        <p:spPr bwMode="auto">
          <a:xfrm>
            <a:off x="4762480" y="4547445"/>
            <a:ext cx="857256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3</a:t>
            </a:r>
            <a:endParaRPr lang="th-TH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Shingle"/>
          <p:cNvSpPr txBox="1">
            <a:spLocks noChangeArrowheads="1"/>
          </p:cNvSpPr>
          <p:nvPr/>
        </p:nvSpPr>
        <p:spPr bwMode="auto">
          <a:xfrm>
            <a:off x="309530" y="1070416"/>
            <a:ext cx="9144064" cy="54476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  <a:sym typeface="Wingdings"/>
              </a:rPr>
              <a:t>ตอนที่ </a:t>
            </a:r>
            <a:r>
              <a:rPr lang="en-US" sz="3200" b="1" dirty="0" smtClean="0">
                <a:latin typeface="Tahoma" pitchFamily="34" charset="0"/>
                <a:cs typeface="Tahoma" pitchFamily="34" charset="0"/>
                <a:sym typeface="Wingdings"/>
              </a:rPr>
              <a:t>1   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Fe</a:t>
            </a:r>
            <a:r>
              <a:rPr lang="en-US" sz="3200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3+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  +  I</a:t>
            </a:r>
            <a:r>
              <a:rPr lang="en-US" sz="3200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-</a:t>
            </a:r>
            <a:endParaRPr lang="th-TH" sz="3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  <a:sym typeface="Wingdings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th-TH" sz="2400" b="1" dirty="0" smtClean="0">
                <a:latin typeface="Tahoma" pitchFamily="34" charset="0"/>
                <a:cs typeface="Tahoma" pitchFamily="34" charset="0"/>
                <a:sym typeface="Wingdings"/>
              </a:rPr>
              <a:t>    </a:t>
            </a:r>
            <a:r>
              <a:rPr lang="th-TH" sz="2400" b="1" dirty="0">
                <a:latin typeface="Tahoma" pitchFamily="34" charset="0"/>
                <a:cs typeface="Tahoma" pitchFamily="34" charset="0"/>
                <a:sym typeface="Wingdings"/>
              </a:rPr>
              <a:t>จากการทดลองตอนที่ </a:t>
            </a:r>
            <a:r>
              <a:rPr lang="en-US" sz="2400" b="1" dirty="0">
                <a:latin typeface="Tahoma" pitchFamily="34" charset="0"/>
                <a:cs typeface="Tahoma" pitchFamily="34" charset="0"/>
                <a:sym typeface="Wingdings"/>
              </a:rPr>
              <a:t>1 </a:t>
            </a:r>
            <a:r>
              <a:rPr lang="th-TH" sz="2400" b="1" dirty="0">
                <a:latin typeface="Tahoma" pitchFamily="34" charset="0"/>
                <a:cs typeface="Tahoma" pitchFamily="34" charset="0"/>
                <a:sym typeface="Wingdings"/>
              </a:rPr>
              <a:t>ในระบบควรมี 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ไอร์ออน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III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)ไอออน </a:t>
            </a:r>
            <a:br>
              <a:rPr lang="th-TH" sz="2400" b="1" dirty="0">
                <a:latin typeface="Tahoma" pitchFamily="34" charset="0"/>
                <a:cs typeface="Tahoma" pitchFamily="34" charset="0"/>
              </a:rPr>
            </a:br>
            <a:r>
              <a:rPr lang="th-TH" sz="2400" b="1" dirty="0">
                <a:latin typeface="Tahoma" pitchFamily="34" charset="0"/>
                <a:cs typeface="Tahoma" pitchFamily="34" charset="0"/>
              </a:rPr>
              <a:t>       เหลืออยู่หรือไม่   เพราะเหตุใด</a:t>
            </a:r>
            <a:endParaRPr lang="th-TH" sz="2400" b="1" baseline="-250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th-TH" sz="2400" b="1" smtClean="0">
                <a:latin typeface="Tahoma" pitchFamily="34" charset="0"/>
                <a:cs typeface="Tahoma" pitchFamily="34" charset="0"/>
                <a:sym typeface="Wingdings"/>
              </a:rPr>
              <a:t>    การ</a:t>
            </a:r>
            <a:r>
              <a:rPr lang="th-TH" sz="2400" b="1" dirty="0" smtClean="0">
                <a:latin typeface="Tahoma" pitchFamily="34" charset="0"/>
                <a:cs typeface="Tahoma" pitchFamily="34" charset="0"/>
                <a:sym typeface="Wingdings"/>
              </a:rPr>
              <a:t>ทดลองในแต่ละหลอด มีสารหรือไอออนใดเกิดขึ้นบ้าง </a:t>
            </a:r>
            <a:br>
              <a:rPr lang="th-TH" sz="2400" b="1" dirty="0" smtClean="0">
                <a:latin typeface="Tahoma" pitchFamily="34" charset="0"/>
                <a:cs typeface="Tahoma" pitchFamily="34" charset="0"/>
                <a:sym typeface="Wingdings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  <a:sym typeface="Wingdings"/>
              </a:rPr>
              <a:t>       และทราบได้อย่างไร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cs typeface="Tahoma" pitchFamily="34" charset="0"/>
                <a:sym typeface="Wingdings"/>
              </a:rPr>
              <a:t></a:t>
            </a:r>
            <a:endParaRPr lang="th-TH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ตอนที่ 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2   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Fe</a:t>
            </a:r>
            <a:r>
              <a:rPr lang="en-US" sz="3200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2+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  +  I</a:t>
            </a:r>
            <a:r>
              <a:rPr lang="en-US" sz="3200" b="1" baseline="-25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  <a:sym typeface="Wingdings"/>
              </a:rPr>
              <a:t> 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ไอร์ออน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II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)ไอออน  ทำปฏิกิริยากับไอโอดีนหรือไม่ 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 ทราบได้อย่างไร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  <a:sym typeface="Wingdings"/>
              </a:rPr>
              <a:t> ผลิตภัณฑ์ที่เกิดจากปฏิกิริยาระหว่าง</a:t>
            </a:r>
            <a:r>
              <a:rPr lang="th-TH" sz="2400" b="1" dirty="0" err="1" smtClean="0">
                <a:latin typeface="Tahoma" pitchFamily="34" charset="0"/>
                <a:cs typeface="Tahoma" pitchFamily="34" charset="0"/>
              </a:rPr>
              <a:t>ไอร์ออน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II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)ไอออน กับ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    ไอโอดีนคือสารหรือไอออนใด  ทราบได้อย่างไร</a:t>
            </a:r>
            <a:br>
              <a:rPr lang="th-TH" sz="2400" b="1" dirty="0" smtClean="0">
                <a:latin typeface="Tahoma" pitchFamily="34" charset="0"/>
                <a:cs typeface="Tahoma" pitchFamily="34" charset="0"/>
              </a:rPr>
            </a:br>
            <a:endParaRPr lang="th-TH" sz="24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Box 3" descr="Shingle"/>
          <p:cNvSpPr txBox="1">
            <a:spLocks noChangeArrowheads="1"/>
          </p:cNvSpPr>
          <p:nvPr/>
        </p:nvSpPr>
        <p:spPr bwMode="auto">
          <a:xfrm>
            <a:off x="238092" y="357166"/>
            <a:ext cx="3714776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ตอบคำถาม</a:t>
            </a:r>
            <a:endParaRPr lang="th-TH" sz="3600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 descr="chemistr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280592" y="692696"/>
            <a:ext cx="62646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1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เริ่มเลยนะ</a:t>
            </a:r>
            <a:endParaRPr lang="th-TH" sz="1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92760" y="2492896"/>
            <a:ext cx="626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สมดุลเคมี</a:t>
            </a:r>
            <a:endParaRPr lang="th-TH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64968" y="3789040"/>
            <a:ext cx="4048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สมดุลเคมี</a:t>
            </a:r>
            <a:endParaRPr lang="th-TH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 descr="Shingle"/>
          <p:cNvSpPr txBox="1">
            <a:spLocks noChangeArrowheads="1"/>
          </p:cNvSpPr>
          <p:nvPr/>
        </p:nvSpPr>
        <p:spPr bwMode="auto">
          <a:xfrm>
            <a:off x="666720" y="1733046"/>
            <a:ext cx="8501122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2Fe</a:t>
            </a:r>
            <a:r>
              <a:rPr lang="en-US" sz="3200" b="1" baseline="40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3+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aq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)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+  2I</a:t>
            </a:r>
            <a:r>
              <a:rPr lang="en-US" sz="3200" b="1" baseline="40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-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          2Fe</a:t>
            </a:r>
            <a:r>
              <a:rPr lang="en-US" sz="3200" b="1" baseline="40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aq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)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+  I</a:t>
            </a:r>
            <a:r>
              <a:rPr lang="en-US" sz="32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aq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)</a:t>
            </a:r>
            <a:endParaRPr lang="th-TH" sz="2400" b="1" baseline="-25000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 bwMode="auto">
          <a:xfrm>
            <a:off x="4310058" y="2018798"/>
            <a:ext cx="64294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กลุ่ม 8"/>
          <p:cNvGrpSpPr/>
          <p:nvPr/>
        </p:nvGrpSpPr>
        <p:grpSpPr>
          <a:xfrm>
            <a:off x="809596" y="5090632"/>
            <a:ext cx="8501122" cy="584775"/>
            <a:chOff x="809596" y="5000636"/>
            <a:chExt cx="8501122" cy="584775"/>
          </a:xfrm>
        </p:grpSpPr>
        <p:sp>
          <p:nvSpPr>
            <p:cNvPr id="5" name="Text Box 3" descr="Shingle"/>
            <p:cNvSpPr txBox="1">
              <a:spLocks noChangeArrowheads="1"/>
            </p:cNvSpPr>
            <p:nvPr/>
          </p:nvSpPr>
          <p:spPr bwMode="auto">
            <a:xfrm>
              <a:off x="809596" y="5000636"/>
              <a:ext cx="8501122" cy="5847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2Fe</a:t>
              </a:r>
              <a:r>
                <a:rPr lang="en-US" sz="3200" b="1" baseline="40000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3+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(</a:t>
              </a:r>
              <a:r>
                <a:rPr lang="en-US" sz="20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aq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)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  +  2I</a:t>
              </a:r>
              <a:r>
                <a:rPr lang="en-US" sz="3200" b="1" baseline="40000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-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            2Fe</a:t>
              </a:r>
              <a:r>
                <a:rPr lang="en-US" sz="3200" b="1" baseline="40000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2+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(</a:t>
              </a:r>
              <a:r>
                <a:rPr lang="en-US" sz="20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aq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)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  +  I</a:t>
              </a:r>
              <a:r>
                <a:rPr lang="en-US" sz="3200" b="1" baseline="-25000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2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(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aq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)</a:t>
              </a:r>
              <a:endParaRPr lang="th-TH" sz="2400" b="1" baseline="-25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รูปภาพ 7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2934" y="5072074"/>
              <a:ext cx="669769" cy="398672"/>
            </a:xfrm>
            <a:prstGeom prst="rect">
              <a:avLst/>
            </a:prstGeom>
          </p:spPr>
        </p:pic>
      </p:grpSp>
      <p:sp>
        <p:nvSpPr>
          <p:cNvPr id="10" name="Text Box 3" descr="Shingle"/>
          <p:cNvSpPr txBox="1">
            <a:spLocks noChangeArrowheads="1"/>
          </p:cNvSpPr>
          <p:nvPr/>
        </p:nvSpPr>
        <p:spPr bwMode="auto">
          <a:xfrm>
            <a:off x="809596" y="2804616"/>
            <a:ext cx="8501122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2Fe</a:t>
            </a:r>
            <a:r>
              <a:rPr lang="en-US" sz="3200" b="1" baseline="40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aq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)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+  I</a:t>
            </a:r>
            <a:r>
              <a:rPr lang="en-US" sz="32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aq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)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          2Fe</a:t>
            </a:r>
            <a:r>
              <a:rPr lang="en-US" sz="3200" b="1" baseline="40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3+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aq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)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+ 2I</a:t>
            </a:r>
            <a:r>
              <a:rPr lang="en-US" sz="3200" b="1" baseline="40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aq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)</a:t>
            </a:r>
            <a:endParaRPr lang="th-TH" sz="2400" b="1" baseline="-25000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ลูกศรเชื่อมต่อแบบตรง 10"/>
          <p:cNvCxnSpPr/>
          <p:nvPr/>
        </p:nvCxnSpPr>
        <p:spPr bwMode="auto">
          <a:xfrm>
            <a:off x="4667248" y="3161806"/>
            <a:ext cx="64294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ลูกศรลง 12"/>
          <p:cNvSpPr/>
          <p:nvPr/>
        </p:nvSpPr>
        <p:spPr bwMode="auto">
          <a:xfrm>
            <a:off x="4024306" y="3714752"/>
            <a:ext cx="1428760" cy="1233004"/>
          </a:xfrm>
          <a:prstGeom prst="down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4" name="Text Box 3" descr="Shingle"/>
          <p:cNvSpPr txBox="1">
            <a:spLocks noChangeArrowheads="1"/>
          </p:cNvSpPr>
          <p:nvPr/>
        </p:nvSpPr>
        <p:spPr bwMode="auto">
          <a:xfrm>
            <a:off x="238092" y="357166"/>
            <a:ext cx="3714776" cy="6463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ahoma" pitchFamily="34" charset="0"/>
                <a:cs typeface="Tahoma" pitchFamily="34" charset="0"/>
              </a:rPr>
              <a:t>ปฏิกิริยาที่เกิด</a:t>
            </a:r>
            <a:endParaRPr lang="th-TH" sz="3600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7436" y="836712"/>
            <a:ext cx="9313862" cy="156966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ความสัมพันธ์ของอัตรา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การเกิดปฏิกิริยา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(R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และความเข้มข้นกับ เวลา </a:t>
            </a:r>
            <a:br>
              <a:rPr lang="th-TH" sz="3200" b="1" dirty="0" smtClean="0"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เมื่อ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ระบบเข้าสู่ภาวะสมดุล</a:t>
            </a:r>
          </a:p>
        </p:txBody>
      </p:sp>
      <p:sp>
        <p:nvSpPr>
          <p:cNvPr id="20519" name="AutoShape 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20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24" name="Picture 10" descr="กราฟสมดุล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50" y="3238069"/>
            <a:ext cx="2376636" cy="3032478"/>
          </a:xfrm>
          <a:prstGeom prst="rect">
            <a:avLst/>
          </a:prstGeom>
          <a:noFill/>
        </p:spPr>
      </p:pic>
      <p:pic>
        <p:nvPicPr>
          <p:cNvPr id="25" name="Picture 11" descr="กราฟสมดุล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661" y="3284984"/>
            <a:ext cx="2338677" cy="298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6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38224" y="457200"/>
            <a:ext cx="8072494" cy="1077218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>
                <a:latin typeface="Tahoma" pitchFamily="34" charset="0"/>
                <a:cs typeface="Tahoma" pitchFamily="34" charset="0"/>
              </a:rPr>
              <a:t>แผนภาพแสดงอัตราการเกิดปฏิกิริยา</a:t>
            </a:r>
            <a:r>
              <a:rPr lang="en-US" sz="3200" b="1" dirty="0">
                <a:latin typeface="Tahoma" pitchFamily="34" charset="0"/>
                <a:cs typeface="Tahoma" pitchFamily="34" charset="0"/>
              </a:rPr>
              <a:t>(R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กับ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>เวลา เมื่อระบบเข้าสู่ภาวะสมดุล</a:t>
            </a:r>
          </a:p>
        </p:txBody>
      </p: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1403350" y="2209800"/>
            <a:ext cx="742950" cy="2362200"/>
            <a:chOff x="816" y="1392"/>
            <a:chExt cx="432" cy="1488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816" y="1392"/>
              <a:ext cx="43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500" b="1"/>
                <a:t> </a:t>
              </a:r>
              <a:r>
                <a:rPr lang="en-US" sz="3500" b="1"/>
                <a:t>R</a:t>
              </a:r>
              <a:endParaRPr lang="th-TH" sz="3500" b="1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V="1">
              <a:off x="1248" y="1431"/>
              <a:ext cx="0" cy="14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2146300" y="4267200"/>
            <a:ext cx="6026150" cy="641350"/>
            <a:chOff x="1248" y="2688"/>
            <a:chExt cx="3504" cy="404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4176" y="2688"/>
              <a:ext cx="5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600" b="1"/>
                <a:t>เวลา</a:t>
              </a:r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1248" y="2880"/>
              <a:ext cx="29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0494" name="Freeform 14"/>
          <p:cNvSpPr>
            <a:spLocks/>
          </p:cNvSpPr>
          <p:nvPr/>
        </p:nvSpPr>
        <p:spPr bwMode="auto">
          <a:xfrm>
            <a:off x="2146300" y="2743200"/>
            <a:ext cx="3632200" cy="93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288"/>
              </a:cxn>
              <a:cxn ang="0">
                <a:pos x="384" y="480"/>
              </a:cxn>
              <a:cxn ang="0">
                <a:pos x="624" y="576"/>
              </a:cxn>
              <a:cxn ang="0">
                <a:pos x="720" y="576"/>
              </a:cxn>
              <a:cxn ang="0">
                <a:pos x="2112" y="576"/>
              </a:cxn>
            </a:cxnLst>
            <a:rect l="0" t="0" r="r" b="b"/>
            <a:pathLst>
              <a:path w="2112" h="592">
                <a:moveTo>
                  <a:pt x="0" y="0"/>
                </a:moveTo>
                <a:cubicBezTo>
                  <a:pt x="64" y="104"/>
                  <a:pt x="128" y="208"/>
                  <a:pt x="192" y="288"/>
                </a:cubicBezTo>
                <a:cubicBezTo>
                  <a:pt x="256" y="368"/>
                  <a:pt x="312" y="432"/>
                  <a:pt x="384" y="480"/>
                </a:cubicBezTo>
                <a:cubicBezTo>
                  <a:pt x="456" y="528"/>
                  <a:pt x="568" y="560"/>
                  <a:pt x="624" y="576"/>
                </a:cubicBezTo>
                <a:cubicBezTo>
                  <a:pt x="680" y="592"/>
                  <a:pt x="472" y="576"/>
                  <a:pt x="720" y="576"/>
                </a:cubicBezTo>
                <a:cubicBezTo>
                  <a:pt x="968" y="576"/>
                  <a:pt x="1880" y="576"/>
                  <a:pt x="2112" y="57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2146300" y="3644900"/>
            <a:ext cx="3632200" cy="850900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96" y="392"/>
              </a:cxn>
              <a:cxn ang="0">
                <a:pos x="240" y="248"/>
              </a:cxn>
              <a:cxn ang="0">
                <a:pos x="384" y="152"/>
              </a:cxn>
              <a:cxn ang="0">
                <a:pos x="528" y="56"/>
              </a:cxn>
              <a:cxn ang="0">
                <a:pos x="624" y="8"/>
              </a:cxn>
              <a:cxn ang="0">
                <a:pos x="816" y="8"/>
              </a:cxn>
              <a:cxn ang="0">
                <a:pos x="2112" y="8"/>
              </a:cxn>
            </a:cxnLst>
            <a:rect l="0" t="0" r="r" b="b"/>
            <a:pathLst>
              <a:path w="2112" h="536">
                <a:moveTo>
                  <a:pt x="0" y="536"/>
                </a:moveTo>
                <a:cubicBezTo>
                  <a:pt x="28" y="488"/>
                  <a:pt x="56" y="440"/>
                  <a:pt x="96" y="392"/>
                </a:cubicBezTo>
                <a:cubicBezTo>
                  <a:pt x="136" y="344"/>
                  <a:pt x="192" y="288"/>
                  <a:pt x="240" y="248"/>
                </a:cubicBezTo>
                <a:cubicBezTo>
                  <a:pt x="288" y="208"/>
                  <a:pt x="336" y="184"/>
                  <a:pt x="384" y="152"/>
                </a:cubicBezTo>
                <a:cubicBezTo>
                  <a:pt x="432" y="120"/>
                  <a:pt x="488" y="80"/>
                  <a:pt x="528" y="56"/>
                </a:cubicBezTo>
                <a:cubicBezTo>
                  <a:pt x="568" y="32"/>
                  <a:pt x="576" y="16"/>
                  <a:pt x="624" y="8"/>
                </a:cubicBezTo>
                <a:cubicBezTo>
                  <a:pt x="672" y="0"/>
                  <a:pt x="568" y="8"/>
                  <a:pt x="816" y="8"/>
                </a:cubicBezTo>
                <a:cubicBezTo>
                  <a:pt x="1064" y="8"/>
                  <a:pt x="1588" y="8"/>
                  <a:pt x="2112" y="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495300" y="5270500"/>
            <a:ext cx="3743320" cy="52322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ที่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b="1" baseline="-25000" dirty="0" err="1">
                <a:latin typeface="Tahoma" pitchFamily="34" charset="0"/>
                <a:cs typeface="Tahoma" pitchFamily="34" charset="0"/>
              </a:rPr>
              <a:t>e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ระบบอยู่ในสมดุล</a:t>
            </a:r>
          </a:p>
        </p:txBody>
      </p: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2559050" y="2819400"/>
            <a:ext cx="6180164" cy="708025"/>
            <a:chOff x="1488" y="1776"/>
            <a:chExt cx="2640" cy="446"/>
          </a:xfrm>
        </p:grpSpPr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2256" y="1776"/>
              <a:ext cx="187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000" b="1" dirty="0">
                  <a:latin typeface="Tahoma" pitchFamily="34" charset="0"/>
                  <a:cs typeface="Tahoma" pitchFamily="34" charset="0"/>
                </a:rPr>
                <a:t>อัตราการเกิดปฏิกิริยาไปข้างหน้า</a:t>
              </a:r>
            </a:p>
          </p:txBody>
        </p:sp>
        <p:sp>
          <p:nvSpPr>
            <p:cNvPr id="20509" name="AutoShape 29"/>
            <p:cNvSpPr>
              <a:spLocks noChangeArrowheads="1"/>
            </p:cNvSpPr>
            <p:nvPr/>
          </p:nvSpPr>
          <p:spPr bwMode="auto">
            <a:xfrm>
              <a:off x="1488" y="1920"/>
              <a:ext cx="720" cy="96"/>
            </a:xfrm>
            <a:prstGeom prst="leftArrow">
              <a:avLst>
                <a:gd name="adj1" fmla="val 50000"/>
                <a:gd name="adj2" fmla="val 1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0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516" name="Group 36"/>
          <p:cNvGrpSpPr>
            <a:grpSpLocks/>
          </p:cNvGrpSpPr>
          <p:nvPr/>
        </p:nvGrpSpPr>
        <p:grpSpPr bwMode="auto">
          <a:xfrm>
            <a:off x="2724150" y="3886200"/>
            <a:ext cx="5200650" cy="400050"/>
            <a:chOff x="1584" y="2448"/>
            <a:chExt cx="2496" cy="252"/>
          </a:xfrm>
        </p:grpSpPr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2208" y="2448"/>
              <a:ext cx="18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000" b="1" dirty="0">
                  <a:latin typeface="Tahoma" pitchFamily="34" charset="0"/>
                  <a:cs typeface="Tahoma" pitchFamily="34" charset="0"/>
                </a:rPr>
                <a:t>  อัตราการเกิดปฏิกิริยาย้อนกลับ</a:t>
              </a:r>
            </a:p>
          </p:txBody>
        </p:sp>
        <p:sp>
          <p:nvSpPr>
            <p:cNvPr id="20510" name="AutoShape 30"/>
            <p:cNvSpPr>
              <a:spLocks noChangeArrowheads="1"/>
            </p:cNvSpPr>
            <p:nvPr/>
          </p:nvSpPr>
          <p:spPr bwMode="auto">
            <a:xfrm>
              <a:off x="1584" y="2544"/>
              <a:ext cx="624" cy="96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20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517" name="Group 37"/>
          <p:cNvGrpSpPr>
            <a:grpSpLocks/>
          </p:cNvGrpSpPr>
          <p:nvPr/>
        </p:nvGrpSpPr>
        <p:grpSpPr bwMode="auto">
          <a:xfrm>
            <a:off x="2848306" y="2590800"/>
            <a:ext cx="825500" cy="2536825"/>
            <a:chOff x="1680" y="1632"/>
            <a:chExt cx="480" cy="1598"/>
          </a:xfrm>
        </p:grpSpPr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1872" y="1632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1680" y="2784"/>
              <a:ext cx="48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err="1" smtClean="0"/>
                <a:t>t</a:t>
              </a:r>
              <a:r>
                <a:rPr lang="en-US" sz="4000" b="1" baseline="-25000" dirty="0" err="1"/>
                <a:t>e</a:t>
              </a:r>
              <a:endParaRPr lang="th-TH" sz="4000" b="1" dirty="0"/>
            </a:p>
          </p:txBody>
        </p:sp>
      </p:grp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4622800" y="5257800"/>
            <a:ext cx="5071512" cy="52322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R 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ไปข้างหน้า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=    R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baseline="-25000" dirty="0">
                <a:latin typeface="Tahoma" pitchFamily="34" charset="0"/>
                <a:cs typeface="Tahoma" pitchFamily="34" charset="0"/>
              </a:rPr>
              <a:t>ย้อนกลับ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9" name="AutoShape 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520" name="AutoShape 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9" grpId="0" animBg="1"/>
      <p:bldP spid="20507" grpId="0" animBg="1" autoUpdateAnimBg="0"/>
      <p:bldP spid="2051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่วนโค้ง 13"/>
          <p:cNvSpPr/>
          <p:nvPr/>
        </p:nvSpPr>
        <p:spPr bwMode="auto">
          <a:xfrm rot="10800000">
            <a:off x="2109128" y="617108"/>
            <a:ext cx="6344334" cy="3071834"/>
          </a:xfrm>
          <a:prstGeom prst="arc">
            <a:avLst>
              <a:gd name="adj1" fmla="val 16288260"/>
              <a:gd name="adj2" fmla="val 0"/>
            </a:avLst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 bwMode="auto">
          <a:xfrm rot="5400000">
            <a:off x="381762" y="3156958"/>
            <a:ext cx="342902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ตัวเชื่อมต่อตรง 4"/>
          <p:cNvCxnSpPr/>
          <p:nvPr/>
        </p:nvCxnSpPr>
        <p:spPr bwMode="auto">
          <a:xfrm rot="10800000" flipV="1">
            <a:off x="2092282" y="4872264"/>
            <a:ext cx="6348458" cy="95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ตัวเชื่อมต่อตรง 6"/>
          <p:cNvCxnSpPr/>
          <p:nvPr/>
        </p:nvCxnSpPr>
        <p:spPr bwMode="auto">
          <a:xfrm rot="5400000">
            <a:off x="3525034" y="3215378"/>
            <a:ext cx="342902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 rot="16200000">
            <a:off x="-196755" y="2810609"/>
            <a:ext cx="3667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cs typeface="Tahoma" pitchFamily="34" charset="0"/>
              </a:rPr>
              <a:t>อัตราการ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เกิดปฏิกิริยา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 rot="5400000">
            <a:off x="1398571" y="1429597"/>
            <a:ext cx="536562" cy="142876"/>
          </a:xfrm>
          <a:prstGeom prst="leftArrow">
            <a:avLst>
              <a:gd name="adj1" fmla="val 50000"/>
              <a:gd name="adj2" fmla="val 1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3" descr="Shingle"/>
          <p:cNvSpPr txBox="1">
            <a:spLocks noChangeArrowheads="1"/>
          </p:cNvSpPr>
          <p:nvPr/>
        </p:nvSpPr>
        <p:spPr bwMode="auto">
          <a:xfrm>
            <a:off x="7739082" y="5015770"/>
            <a:ext cx="785818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เวลา</a:t>
            </a:r>
            <a:endParaRPr lang="th-TH" sz="1800" b="1" baseline="-25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ส่วนโค้ง 18"/>
          <p:cNvSpPr/>
          <p:nvPr/>
        </p:nvSpPr>
        <p:spPr bwMode="auto">
          <a:xfrm rot="9385409">
            <a:off x="140659" y="4394511"/>
            <a:ext cx="6174231" cy="1242384"/>
          </a:xfrm>
          <a:prstGeom prst="arc">
            <a:avLst>
              <a:gd name="adj1" fmla="val 1946227"/>
              <a:gd name="adj2" fmla="val 10245999"/>
            </a:avLst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 bwMode="auto">
          <a:xfrm rot="10800000" flipV="1">
            <a:off x="5167314" y="3687456"/>
            <a:ext cx="3071834" cy="95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Box 3" descr="Shingle"/>
          <p:cNvSpPr txBox="1">
            <a:spLocks noChangeArrowheads="1"/>
          </p:cNvSpPr>
          <p:nvPr/>
        </p:nvSpPr>
        <p:spPr bwMode="auto">
          <a:xfrm>
            <a:off x="2738422" y="1589944"/>
            <a:ext cx="5000660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H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+  CO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         H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+  CO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endParaRPr lang="th-TH" sz="2000" b="1" baseline="-25000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4" name="ลูกศรเชื่อมต่อแบบตรง 23"/>
          <p:cNvCxnSpPr/>
          <p:nvPr/>
        </p:nvCxnSpPr>
        <p:spPr bwMode="auto">
          <a:xfrm flipV="1">
            <a:off x="5095876" y="1804258"/>
            <a:ext cx="428628" cy="185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3" descr="Shingle"/>
          <p:cNvSpPr txBox="1">
            <a:spLocks noChangeArrowheads="1"/>
          </p:cNvSpPr>
          <p:nvPr/>
        </p:nvSpPr>
        <p:spPr bwMode="auto">
          <a:xfrm>
            <a:off x="1884590" y="5683666"/>
            <a:ext cx="6786610" cy="46166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O(g)  +  CO(g)           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  +  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endParaRPr lang="th-TH" sz="2400" b="1" baseline="-25000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" name="รูปภาพ 27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7862" y="5755104"/>
            <a:ext cx="557855" cy="332056"/>
          </a:xfrm>
          <a:prstGeom prst="rect">
            <a:avLst/>
          </a:prstGeom>
          <a:ln>
            <a:noFill/>
          </a:ln>
        </p:spPr>
      </p:pic>
      <p:sp>
        <p:nvSpPr>
          <p:cNvPr id="29" name="Text Box 3" descr="Shingle"/>
          <p:cNvSpPr txBox="1">
            <a:spLocks noChangeArrowheads="1"/>
          </p:cNvSpPr>
          <p:nvPr/>
        </p:nvSpPr>
        <p:spPr bwMode="auto">
          <a:xfrm>
            <a:off x="238092" y="357166"/>
            <a:ext cx="892975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กราฟแสดงอัตราการเกิดปฏิกิริยาไปข้างหน้าและย้อนกลับ</a:t>
            </a:r>
            <a:endParaRPr lang="th-TH" sz="2400" b="1" baseline="-25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ลูกศรเชื่อมต่อแบบตรง 30"/>
          <p:cNvCxnSpPr/>
          <p:nvPr/>
        </p:nvCxnSpPr>
        <p:spPr bwMode="auto">
          <a:xfrm rot="5400000">
            <a:off x="2559827" y="2054291"/>
            <a:ext cx="642942" cy="5715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 Box 3" descr="Shingle"/>
          <p:cNvSpPr txBox="1">
            <a:spLocks noChangeArrowheads="1"/>
          </p:cNvSpPr>
          <p:nvPr/>
        </p:nvSpPr>
        <p:spPr bwMode="auto">
          <a:xfrm>
            <a:off x="4095744" y="4319948"/>
            <a:ext cx="550072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H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+  CO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         H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2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  +  CO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Wingdings"/>
              </a:rPr>
              <a:t>(g)</a:t>
            </a:r>
            <a:endParaRPr lang="th-TH" sz="2000" b="1" baseline="-25000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8" name="ลูกศรเชื่อมต่อแบบตรง 37"/>
          <p:cNvCxnSpPr/>
          <p:nvPr/>
        </p:nvCxnSpPr>
        <p:spPr bwMode="auto">
          <a:xfrm flipV="1">
            <a:off x="6524636" y="4518902"/>
            <a:ext cx="428628" cy="185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ลูกศรเชื่อมต่อแบบตรง 38"/>
          <p:cNvCxnSpPr/>
          <p:nvPr/>
        </p:nvCxnSpPr>
        <p:spPr bwMode="auto">
          <a:xfrm rot="10800000">
            <a:off x="3738554" y="4233150"/>
            <a:ext cx="571504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 Box 3" descr="Shingle"/>
          <p:cNvSpPr txBox="1">
            <a:spLocks noChangeArrowheads="1"/>
          </p:cNvSpPr>
          <p:nvPr/>
        </p:nvSpPr>
        <p:spPr bwMode="auto">
          <a:xfrm>
            <a:off x="4915254" y="4889740"/>
            <a:ext cx="785818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z="1600" b="1" dirty="0" err="1" smtClean="0">
                <a:latin typeface="Tahoma" pitchFamily="34" charset="0"/>
                <a:cs typeface="Tahoma" pitchFamily="34" charset="0"/>
              </a:rPr>
              <a:t>e</a:t>
            </a:r>
            <a:endParaRPr lang="th-TH" sz="1600" b="1" baseline="-25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FG13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0"/>
            <a:ext cx="81375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จากแผนภาพ</a:t>
            </a: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2057400" y="1295400"/>
            <a:ext cx="5638800" cy="3444875"/>
            <a:chOff x="1296" y="816"/>
            <a:chExt cx="3552" cy="2170"/>
          </a:xfrm>
        </p:grpSpPr>
        <p:sp>
          <p:nvSpPr>
            <p:cNvPr id="35843" name="Line 3"/>
            <p:cNvSpPr>
              <a:spLocks noChangeShapeType="1"/>
            </p:cNvSpPr>
            <p:nvPr/>
          </p:nvSpPr>
          <p:spPr bwMode="auto">
            <a:xfrm flipV="1">
              <a:off x="1584" y="960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584" y="2640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296" y="816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/>
                <a:t>R</a:t>
              </a:r>
              <a:endParaRPr lang="th-TH" sz="4000" b="1"/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4272" y="2544"/>
              <a:ext cx="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4000" b="1"/>
                <a:t>เวลา</a:t>
              </a:r>
            </a:p>
          </p:txBody>
        </p:sp>
      </p:grp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2514600" y="1905000"/>
            <a:ext cx="3276600" cy="850900"/>
            <a:chOff x="1584" y="1200"/>
            <a:chExt cx="2064" cy="536"/>
          </a:xfrm>
        </p:grpSpPr>
        <p:sp>
          <p:nvSpPr>
            <p:cNvPr id="35849" name="Freeform 9"/>
            <p:cNvSpPr>
              <a:spLocks/>
            </p:cNvSpPr>
            <p:nvPr/>
          </p:nvSpPr>
          <p:spPr bwMode="auto">
            <a:xfrm>
              <a:off x="1584" y="1248"/>
              <a:ext cx="1920" cy="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  <a:cxn ang="0">
                  <a:pos x="288" y="336"/>
                </a:cxn>
                <a:cxn ang="0">
                  <a:pos x="528" y="432"/>
                </a:cxn>
                <a:cxn ang="0">
                  <a:pos x="720" y="480"/>
                </a:cxn>
                <a:cxn ang="0">
                  <a:pos x="816" y="480"/>
                </a:cxn>
                <a:cxn ang="0">
                  <a:pos x="1920" y="480"/>
                </a:cxn>
              </a:cxnLst>
              <a:rect l="0" t="0" r="r" b="b"/>
              <a:pathLst>
                <a:path w="1920" h="488">
                  <a:moveTo>
                    <a:pt x="0" y="0"/>
                  </a:moveTo>
                  <a:cubicBezTo>
                    <a:pt x="24" y="44"/>
                    <a:pt x="48" y="88"/>
                    <a:pt x="96" y="144"/>
                  </a:cubicBezTo>
                  <a:cubicBezTo>
                    <a:pt x="144" y="200"/>
                    <a:pt x="216" y="288"/>
                    <a:pt x="288" y="336"/>
                  </a:cubicBezTo>
                  <a:cubicBezTo>
                    <a:pt x="360" y="384"/>
                    <a:pt x="456" y="408"/>
                    <a:pt x="528" y="432"/>
                  </a:cubicBezTo>
                  <a:cubicBezTo>
                    <a:pt x="600" y="456"/>
                    <a:pt x="672" y="472"/>
                    <a:pt x="720" y="480"/>
                  </a:cubicBezTo>
                  <a:cubicBezTo>
                    <a:pt x="768" y="488"/>
                    <a:pt x="616" y="480"/>
                    <a:pt x="816" y="480"/>
                  </a:cubicBezTo>
                  <a:cubicBezTo>
                    <a:pt x="1016" y="480"/>
                    <a:pt x="1468" y="480"/>
                    <a:pt x="1920" y="48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2592" y="1200"/>
              <a:ext cx="10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/>
                <a:t>R </a:t>
              </a:r>
              <a:r>
                <a:rPr lang="en-US" sz="4000" b="1" baseline="-25000"/>
                <a:t>ไปข้างหน้า</a:t>
              </a:r>
              <a:endParaRPr lang="th-TH" sz="4000" b="1"/>
            </a:p>
          </p:txBody>
        </p:sp>
      </p:grpSp>
      <p:grpSp>
        <p:nvGrpSpPr>
          <p:cNvPr id="35860" name="Group 20"/>
          <p:cNvGrpSpPr>
            <a:grpSpLocks/>
          </p:cNvGrpSpPr>
          <p:nvPr/>
        </p:nvGrpSpPr>
        <p:grpSpPr bwMode="auto">
          <a:xfrm>
            <a:off x="2514600" y="3276600"/>
            <a:ext cx="3048000" cy="838200"/>
            <a:chOff x="1584" y="2064"/>
            <a:chExt cx="1920" cy="528"/>
          </a:xfrm>
        </p:grpSpPr>
        <p:sp>
          <p:nvSpPr>
            <p:cNvPr id="35851" name="Freeform 11"/>
            <p:cNvSpPr>
              <a:spLocks/>
            </p:cNvSpPr>
            <p:nvPr/>
          </p:nvSpPr>
          <p:spPr bwMode="auto">
            <a:xfrm>
              <a:off x="1584" y="2152"/>
              <a:ext cx="1920" cy="440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48" y="296"/>
                </a:cxn>
                <a:cxn ang="0">
                  <a:pos x="240" y="152"/>
                </a:cxn>
                <a:cxn ang="0">
                  <a:pos x="480" y="56"/>
                </a:cxn>
                <a:cxn ang="0">
                  <a:pos x="720" y="8"/>
                </a:cxn>
                <a:cxn ang="0">
                  <a:pos x="1920" y="8"/>
                </a:cxn>
              </a:cxnLst>
              <a:rect l="0" t="0" r="r" b="b"/>
              <a:pathLst>
                <a:path w="1920" h="440">
                  <a:moveTo>
                    <a:pt x="0" y="440"/>
                  </a:moveTo>
                  <a:cubicBezTo>
                    <a:pt x="4" y="392"/>
                    <a:pt x="8" y="344"/>
                    <a:pt x="48" y="296"/>
                  </a:cubicBezTo>
                  <a:cubicBezTo>
                    <a:pt x="88" y="248"/>
                    <a:pt x="168" y="192"/>
                    <a:pt x="240" y="152"/>
                  </a:cubicBezTo>
                  <a:cubicBezTo>
                    <a:pt x="312" y="112"/>
                    <a:pt x="400" y="80"/>
                    <a:pt x="480" y="56"/>
                  </a:cubicBezTo>
                  <a:cubicBezTo>
                    <a:pt x="560" y="32"/>
                    <a:pt x="480" y="16"/>
                    <a:pt x="720" y="8"/>
                  </a:cubicBezTo>
                  <a:cubicBezTo>
                    <a:pt x="960" y="0"/>
                    <a:pt x="1440" y="4"/>
                    <a:pt x="1920" y="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2496" y="2064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/>
                <a:t>R </a:t>
              </a:r>
              <a:r>
                <a:rPr lang="en-US" sz="4000" b="1" baseline="-25000"/>
                <a:t>ย้อนกลับ</a:t>
              </a:r>
              <a:endParaRPr lang="th-TH" sz="4000" b="1"/>
            </a:p>
          </p:txBody>
        </p:sp>
      </p:grpSp>
      <p:grpSp>
        <p:nvGrpSpPr>
          <p:cNvPr id="35858" name="Group 18"/>
          <p:cNvGrpSpPr>
            <a:grpSpLocks/>
          </p:cNvGrpSpPr>
          <p:nvPr/>
        </p:nvGrpSpPr>
        <p:grpSpPr bwMode="auto">
          <a:xfrm>
            <a:off x="3505200" y="1981200"/>
            <a:ext cx="609600" cy="2682875"/>
            <a:chOff x="2208" y="1248"/>
            <a:chExt cx="384" cy="1690"/>
          </a:xfrm>
        </p:grpSpPr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2304" y="1248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2208" y="2496"/>
              <a:ext cx="3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/>
                <a:t>t </a:t>
              </a:r>
              <a:r>
                <a:rPr lang="en-US" sz="4000" b="1" baseline="-25000"/>
                <a:t>1</a:t>
              </a:r>
              <a:endParaRPr lang="th-TH" sz="4000" b="1"/>
            </a:p>
          </p:txBody>
        </p:sp>
      </p:grp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447800" y="4876800"/>
            <a:ext cx="7696200" cy="1311275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/>
              <a:t>ระบบไม่อยู่ในภาวะสมดุล เพราะอัตราการเกิดปฏิกิริยาไปข้างหน้าและย้อนกลับยังไม่เท่ากัน</a:t>
            </a:r>
          </a:p>
        </p:txBody>
      </p:sp>
      <p:sp>
        <p:nvSpPr>
          <p:cNvPr id="35862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5030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5863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quilibrium-1_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913" y="1700213"/>
            <a:ext cx="6059487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666852" y="476250"/>
            <a:ext cx="6143668" cy="84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ความเข้มข้นกับภาวะสมดุล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quilibrium-2_arr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484313"/>
            <a:ext cx="681355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432050" y="476250"/>
            <a:ext cx="5235594" cy="84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ความเข้มข้นกับภาวะสมดุล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8331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ความสัมพันธ์ระหว่างความเข้มข้น กับเวลา ณ ภาวะสมดุล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08050" y="838200"/>
            <a:ext cx="8331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เมื่อนำสาร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A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ทำปฏิกิริยากับสาร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B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เกิดสาร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C 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ดังแผนภาพ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742950" y="1828800"/>
            <a:ext cx="825500" cy="3276600"/>
            <a:chOff x="432" y="1152"/>
            <a:chExt cx="480" cy="2064"/>
          </a:xfrm>
        </p:grpSpPr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432" y="1152"/>
              <a:ext cx="43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500" b="1"/>
                <a:t> </a:t>
              </a:r>
              <a:r>
                <a:rPr lang="en-US" sz="3500" b="1"/>
                <a:t>[   ]</a:t>
              </a:r>
              <a:endParaRPr lang="th-TH" sz="3500" b="1"/>
            </a:p>
          </p:txBody>
        </p:sp>
        <p:grpSp>
          <p:nvGrpSpPr>
            <p:cNvPr id="37894" name="Group 6"/>
            <p:cNvGrpSpPr>
              <a:grpSpLocks/>
            </p:cNvGrpSpPr>
            <p:nvPr/>
          </p:nvGrpSpPr>
          <p:grpSpPr bwMode="auto">
            <a:xfrm>
              <a:off x="816" y="1200"/>
              <a:ext cx="96" cy="2016"/>
              <a:chOff x="816" y="1200"/>
              <a:chExt cx="96" cy="2016"/>
            </a:xfrm>
          </p:grpSpPr>
          <p:sp>
            <p:nvSpPr>
              <p:cNvPr id="37895" name="Line 7"/>
              <p:cNvSpPr>
                <a:spLocks noChangeShapeType="1"/>
              </p:cNvSpPr>
              <p:nvPr/>
            </p:nvSpPr>
            <p:spPr bwMode="auto">
              <a:xfrm flipV="1">
                <a:off x="864" y="1200"/>
                <a:ext cx="0" cy="20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7896" name="Line 8"/>
              <p:cNvSpPr>
                <a:spLocks noChangeShapeType="1"/>
              </p:cNvSpPr>
              <p:nvPr/>
            </p:nvSpPr>
            <p:spPr bwMode="auto">
              <a:xfrm>
                <a:off x="81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37911" name="Group 23"/>
          <p:cNvGrpSpPr>
            <a:grpSpLocks/>
          </p:cNvGrpSpPr>
          <p:nvPr/>
        </p:nvGrpSpPr>
        <p:grpSpPr bwMode="auto">
          <a:xfrm>
            <a:off x="1485900" y="5029200"/>
            <a:ext cx="5943600" cy="625475"/>
            <a:chOff x="936" y="3168"/>
            <a:chExt cx="3744" cy="394"/>
          </a:xfrm>
        </p:grpSpPr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936" y="3216"/>
              <a:ext cx="36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909" name="Text Box 21"/>
            <p:cNvSpPr txBox="1">
              <a:spLocks noChangeArrowheads="1"/>
            </p:cNvSpPr>
            <p:nvPr/>
          </p:nvSpPr>
          <p:spPr bwMode="auto">
            <a:xfrm>
              <a:off x="4004" y="3168"/>
              <a:ext cx="676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500" b="1"/>
                <a:t> เวลา</a:t>
              </a:r>
            </a:p>
          </p:txBody>
        </p:sp>
      </p:grp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3352800" y="2667000"/>
            <a:ext cx="663575" cy="2970213"/>
            <a:chOff x="2112" y="1680"/>
            <a:chExt cx="418" cy="1871"/>
          </a:xfrm>
        </p:grpSpPr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2208" y="1680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2112" y="3144"/>
              <a:ext cx="41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r>
                <a:rPr lang="en-US" sz="3600" b="1" baseline="-25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</a:t>
              </a:r>
              <a:endParaRPr lang="th-TH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929" name="Group 41"/>
          <p:cNvGrpSpPr>
            <a:grpSpLocks/>
          </p:cNvGrpSpPr>
          <p:nvPr/>
        </p:nvGrpSpPr>
        <p:grpSpPr bwMode="auto">
          <a:xfrm>
            <a:off x="1447800" y="2362200"/>
            <a:ext cx="4724400" cy="1993900"/>
            <a:chOff x="912" y="1488"/>
            <a:chExt cx="2976" cy="1256"/>
          </a:xfrm>
        </p:grpSpPr>
        <p:grpSp>
          <p:nvGrpSpPr>
            <p:cNvPr id="37923" name="Group 35"/>
            <p:cNvGrpSpPr>
              <a:grpSpLocks/>
            </p:cNvGrpSpPr>
            <p:nvPr/>
          </p:nvGrpSpPr>
          <p:grpSpPr bwMode="auto">
            <a:xfrm>
              <a:off x="912" y="1488"/>
              <a:ext cx="2928" cy="680"/>
              <a:chOff x="912" y="1488"/>
              <a:chExt cx="2928" cy="680"/>
            </a:xfrm>
          </p:grpSpPr>
          <p:sp>
            <p:nvSpPr>
              <p:cNvPr id="37916" name="Freeform 28"/>
              <p:cNvSpPr>
                <a:spLocks/>
              </p:cNvSpPr>
              <p:nvPr/>
            </p:nvSpPr>
            <p:spPr bwMode="auto">
              <a:xfrm>
                <a:off x="912" y="1584"/>
                <a:ext cx="2928" cy="5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288" y="288"/>
                  </a:cxn>
                  <a:cxn ang="0">
                    <a:pos x="576" y="432"/>
                  </a:cxn>
                  <a:cxn ang="0">
                    <a:pos x="912" y="528"/>
                  </a:cxn>
                  <a:cxn ang="0">
                    <a:pos x="1296" y="576"/>
                  </a:cxn>
                  <a:cxn ang="0">
                    <a:pos x="2208" y="576"/>
                  </a:cxn>
                  <a:cxn ang="0">
                    <a:pos x="2928" y="576"/>
                  </a:cxn>
                </a:cxnLst>
                <a:rect l="0" t="0" r="r" b="b"/>
                <a:pathLst>
                  <a:path w="2928" h="584">
                    <a:moveTo>
                      <a:pt x="0" y="0"/>
                    </a:moveTo>
                    <a:cubicBezTo>
                      <a:pt x="24" y="24"/>
                      <a:pt x="48" y="48"/>
                      <a:pt x="96" y="96"/>
                    </a:cubicBezTo>
                    <a:cubicBezTo>
                      <a:pt x="144" y="144"/>
                      <a:pt x="208" y="232"/>
                      <a:pt x="288" y="288"/>
                    </a:cubicBezTo>
                    <a:cubicBezTo>
                      <a:pt x="368" y="344"/>
                      <a:pt x="472" y="392"/>
                      <a:pt x="576" y="432"/>
                    </a:cubicBezTo>
                    <a:cubicBezTo>
                      <a:pt x="680" y="472"/>
                      <a:pt x="792" y="504"/>
                      <a:pt x="912" y="528"/>
                    </a:cubicBezTo>
                    <a:cubicBezTo>
                      <a:pt x="1032" y="552"/>
                      <a:pt x="1080" y="568"/>
                      <a:pt x="1296" y="576"/>
                    </a:cubicBezTo>
                    <a:cubicBezTo>
                      <a:pt x="1512" y="584"/>
                      <a:pt x="1936" y="576"/>
                      <a:pt x="2208" y="576"/>
                    </a:cubicBezTo>
                    <a:cubicBezTo>
                      <a:pt x="2480" y="576"/>
                      <a:pt x="2704" y="576"/>
                      <a:pt x="2928" y="57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7917" name="Text Box 29"/>
              <p:cNvSpPr txBox="1">
                <a:spLocks noChangeArrowheads="1"/>
              </p:cNvSpPr>
              <p:nvPr/>
            </p:nvSpPr>
            <p:spPr bwMode="auto">
              <a:xfrm>
                <a:off x="1200" y="1488"/>
                <a:ext cx="2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3600" b="1"/>
                  <a:t>A</a:t>
                </a:r>
              </a:p>
            </p:txBody>
          </p:sp>
        </p:grpSp>
        <p:grpSp>
          <p:nvGrpSpPr>
            <p:cNvPr id="37924" name="Group 36"/>
            <p:cNvGrpSpPr>
              <a:grpSpLocks/>
            </p:cNvGrpSpPr>
            <p:nvPr/>
          </p:nvGrpSpPr>
          <p:grpSpPr bwMode="auto">
            <a:xfrm>
              <a:off x="960" y="2016"/>
              <a:ext cx="2928" cy="728"/>
              <a:chOff x="960" y="2016"/>
              <a:chExt cx="2928" cy="728"/>
            </a:xfrm>
          </p:grpSpPr>
          <p:sp>
            <p:nvSpPr>
              <p:cNvPr id="37919" name="Freeform 31"/>
              <p:cNvSpPr>
                <a:spLocks/>
              </p:cNvSpPr>
              <p:nvPr/>
            </p:nvSpPr>
            <p:spPr bwMode="auto">
              <a:xfrm>
                <a:off x="960" y="2160"/>
                <a:ext cx="2928" cy="5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288" y="288"/>
                  </a:cxn>
                  <a:cxn ang="0">
                    <a:pos x="576" y="432"/>
                  </a:cxn>
                  <a:cxn ang="0">
                    <a:pos x="912" y="528"/>
                  </a:cxn>
                  <a:cxn ang="0">
                    <a:pos x="1296" y="576"/>
                  </a:cxn>
                  <a:cxn ang="0">
                    <a:pos x="2208" y="576"/>
                  </a:cxn>
                  <a:cxn ang="0">
                    <a:pos x="2928" y="576"/>
                  </a:cxn>
                </a:cxnLst>
                <a:rect l="0" t="0" r="r" b="b"/>
                <a:pathLst>
                  <a:path w="2928" h="584">
                    <a:moveTo>
                      <a:pt x="0" y="0"/>
                    </a:moveTo>
                    <a:cubicBezTo>
                      <a:pt x="24" y="24"/>
                      <a:pt x="48" y="48"/>
                      <a:pt x="96" y="96"/>
                    </a:cubicBezTo>
                    <a:cubicBezTo>
                      <a:pt x="144" y="144"/>
                      <a:pt x="208" y="232"/>
                      <a:pt x="288" y="288"/>
                    </a:cubicBezTo>
                    <a:cubicBezTo>
                      <a:pt x="368" y="344"/>
                      <a:pt x="472" y="392"/>
                      <a:pt x="576" y="432"/>
                    </a:cubicBezTo>
                    <a:cubicBezTo>
                      <a:pt x="680" y="472"/>
                      <a:pt x="792" y="504"/>
                      <a:pt x="912" y="528"/>
                    </a:cubicBezTo>
                    <a:cubicBezTo>
                      <a:pt x="1032" y="552"/>
                      <a:pt x="1080" y="568"/>
                      <a:pt x="1296" y="576"/>
                    </a:cubicBezTo>
                    <a:cubicBezTo>
                      <a:pt x="1512" y="584"/>
                      <a:pt x="1936" y="576"/>
                      <a:pt x="2208" y="576"/>
                    </a:cubicBezTo>
                    <a:cubicBezTo>
                      <a:pt x="2480" y="576"/>
                      <a:pt x="2704" y="576"/>
                      <a:pt x="2928" y="576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7921" name="Text Box 33"/>
              <p:cNvSpPr txBox="1">
                <a:spLocks noChangeArrowheads="1"/>
              </p:cNvSpPr>
              <p:nvPr/>
            </p:nvSpPr>
            <p:spPr bwMode="auto">
              <a:xfrm>
                <a:off x="1152" y="2016"/>
                <a:ext cx="2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sz="3600" b="1"/>
                  <a:t>B</a:t>
                </a:r>
              </a:p>
            </p:txBody>
          </p:sp>
        </p:grpSp>
      </p:grpSp>
      <p:grpSp>
        <p:nvGrpSpPr>
          <p:cNvPr id="37928" name="Group 40"/>
          <p:cNvGrpSpPr>
            <a:grpSpLocks/>
          </p:cNvGrpSpPr>
          <p:nvPr/>
        </p:nvGrpSpPr>
        <p:grpSpPr bwMode="auto">
          <a:xfrm>
            <a:off x="1447800" y="3403600"/>
            <a:ext cx="4572000" cy="1701800"/>
            <a:chOff x="912" y="2144"/>
            <a:chExt cx="2880" cy="1072"/>
          </a:xfrm>
        </p:grpSpPr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1200" y="2592"/>
              <a:ext cx="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C</a:t>
              </a:r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auto">
            <a:xfrm>
              <a:off x="912" y="2144"/>
              <a:ext cx="2880" cy="1072"/>
            </a:xfrm>
            <a:custGeom>
              <a:avLst/>
              <a:gdLst/>
              <a:ahLst/>
              <a:cxnLst>
                <a:cxn ang="0">
                  <a:pos x="0" y="1072"/>
                </a:cxn>
                <a:cxn ang="0">
                  <a:pos x="96" y="880"/>
                </a:cxn>
                <a:cxn ang="0">
                  <a:pos x="288" y="640"/>
                </a:cxn>
                <a:cxn ang="0">
                  <a:pos x="528" y="400"/>
                </a:cxn>
                <a:cxn ang="0">
                  <a:pos x="816" y="208"/>
                </a:cxn>
                <a:cxn ang="0">
                  <a:pos x="1008" y="112"/>
                </a:cxn>
                <a:cxn ang="0">
                  <a:pos x="1296" y="16"/>
                </a:cxn>
                <a:cxn ang="0">
                  <a:pos x="2064" y="16"/>
                </a:cxn>
                <a:cxn ang="0">
                  <a:pos x="2880" y="16"/>
                </a:cxn>
              </a:cxnLst>
              <a:rect l="0" t="0" r="r" b="b"/>
              <a:pathLst>
                <a:path w="2880" h="1072">
                  <a:moveTo>
                    <a:pt x="0" y="1072"/>
                  </a:moveTo>
                  <a:cubicBezTo>
                    <a:pt x="24" y="1012"/>
                    <a:pt x="48" y="952"/>
                    <a:pt x="96" y="880"/>
                  </a:cubicBezTo>
                  <a:cubicBezTo>
                    <a:pt x="144" y="808"/>
                    <a:pt x="216" y="720"/>
                    <a:pt x="288" y="640"/>
                  </a:cubicBezTo>
                  <a:cubicBezTo>
                    <a:pt x="360" y="560"/>
                    <a:pt x="440" y="472"/>
                    <a:pt x="528" y="400"/>
                  </a:cubicBezTo>
                  <a:cubicBezTo>
                    <a:pt x="616" y="328"/>
                    <a:pt x="736" y="256"/>
                    <a:pt x="816" y="208"/>
                  </a:cubicBezTo>
                  <a:cubicBezTo>
                    <a:pt x="896" y="160"/>
                    <a:pt x="928" y="144"/>
                    <a:pt x="1008" y="112"/>
                  </a:cubicBezTo>
                  <a:cubicBezTo>
                    <a:pt x="1088" y="80"/>
                    <a:pt x="1120" y="32"/>
                    <a:pt x="1296" y="16"/>
                  </a:cubicBezTo>
                  <a:cubicBezTo>
                    <a:pt x="1472" y="0"/>
                    <a:pt x="1800" y="16"/>
                    <a:pt x="2064" y="16"/>
                  </a:cubicBezTo>
                  <a:cubicBezTo>
                    <a:pt x="2328" y="16"/>
                    <a:pt x="2604" y="16"/>
                    <a:pt x="2880" y="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3809992" y="1857364"/>
            <a:ext cx="5814504" cy="830997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latin typeface="Tahoma" pitchFamily="34" charset="0"/>
                <a:cs typeface="Tahoma" pitchFamily="34" charset="0"/>
              </a:rPr>
              <a:t>จากแผนภาพ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A และ B  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อย่างละ 1 โมล    เกิดสาร 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C  </a:t>
            </a:r>
            <a:r>
              <a:rPr lang="th-TH" sz="2400" b="1">
                <a:latin typeface="Tahoma" pitchFamily="34" charset="0"/>
                <a:cs typeface="Tahoma" pitchFamily="34" charset="0"/>
              </a:rPr>
              <a:t>2 โมล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238092" y="5791200"/>
            <a:ext cx="6215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ระบบเข้าสู่สมดุลที่เวลา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t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1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ดังสมการ</a:t>
            </a: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6524636" y="5786454"/>
            <a:ext cx="3095612" cy="5238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A + B             2C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937" name="AutoShape 4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42350" y="64770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938" name="AutoShape 5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20200" y="64770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45" name="รูปภาพ 44" descr="ลูกศร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4723" y="5949968"/>
            <a:ext cx="681316" cy="241140"/>
          </a:xfrm>
          <a:prstGeom prst="rect">
            <a:avLst/>
          </a:prstGeom>
        </p:spPr>
      </p:pic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2792760" y="2671855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1265020" y="5105400"/>
            <a:ext cx="5637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0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637364" y="5140371"/>
            <a:ext cx="5637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0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0" grpId="0" animBg="1" autoUpdateAnimBg="0"/>
      <p:bldP spid="37931" grpId="0" autoUpdateAnimBg="0"/>
      <p:bldP spid="379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5500" y="228600"/>
            <a:ext cx="5422900" cy="64135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/>
              <a:t>จากปฏิกิริยา ดังแผนภาพ เข้าสู่สมดุลที่ </a:t>
            </a:r>
            <a:r>
              <a:rPr lang="en-US" sz="3600" b="1" dirty="0" smtClean="0"/>
              <a:t>t</a:t>
            </a:r>
            <a:r>
              <a:rPr lang="en-US" sz="3600" b="1" baseline="-25000" dirty="0"/>
              <a:t>2</a:t>
            </a:r>
            <a:endParaRPr lang="th-TH" sz="3600" b="1" dirty="0"/>
          </a:p>
        </p:txBody>
      </p: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1981200" y="838200"/>
            <a:ext cx="6438900" cy="3917950"/>
            <a:chOff x="1152" y="528"/>
            <a:chExt cx="3744" cy="2468"/>
          </a:xfrm>
        </p:grpSpPr>
        <p:grpSp>
          <p:nvGrpSpPr>
            <p:cNvPr id="22546" name="Group 18"/>
            <p:cNvGrpSpPr>
              <a:grpSpLocks/>
            </p:cNvGrpSpPr>
            <p:nvPr/>
          </p:nvGrpSpPr>
          <p:grpSpPr bwMode="auto">
            <a:xfrm>
              <a:off x="1488" y="2592"/>
              <a:ext cx="3408" cy="404"/>
              <a:chOff x="1488" y="2592"/>
              <a:chExt cx="3408" cy="404"/>
            </a:xfrm>
          </p:grpSpPr>
          <p:sp>
            <p:nvSpPr>
              <p:cNvPr id="22533" name="Line 5"/>
              <p:cNvSpPr>
                <a:spLocks noChangeShapeType="1"/>
              </p:cNvSpPr>
              <p:nvPr/>
            </p:nvSpPr>
            <p:spPr bwMode="auto">
              <a:xfrm>
                <a:off x="1488" y="2640"/>
                <a:ext cx="32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2540" name="Text Box 12"/>
              <p:cNvSpPr txBox="1">
                <a:spLocks noChangeArrowheads="1"/>
              </p:cNvSpPr>
              <p:nvPr/>
            </p:nvSpPr>
            <p:spPr bwMode="auto">
              <a:xfrm>
                <a:off x="4416" y="2592"/>
                <a:ext cx="4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เวลา</a:t>
                </a:r>
                <a:endParaRPr lang="th-TH" sz="3600" b="1"/>
              </a:p>
            </p:txBody>
          </p:sp>
        </p:grpSp>
        <p:grpSp>
          <p:nvGrpSpPr>
            <p:cNvPr id="22568" name="Group 40"/>
            <p:cNvGrpSpPr>
              <a:grpSpLocks/>
            </p:cNvGrpSpPr>
            <p:nvPr/>
          </p:nvGrpSpPr>
          <p:grpSpPr bwMode="auto">
            <a:xfrm>
              <a:off x="1152" y="528"/>
              <a:ext cx="528" cy="2112"/>
              <a:chOff x="1152" y="528"/>
              <a:chExt cx="528" cy="2112"/>
            </a:xfrm>
          </p:grpSpPr>
          <p:sp>
            <p:nvSpPr>
              <p:cNvPr id="22531" name="Line 3"/>
              <p:cNvSpPr>
                <a:spLocks noChangeShapeType="1"/>
              </p:cNvSpPr>
              <p:nvPr/>
            </p:nvSpPr>
            <p:spPr bwMode="auto">
              <a:xfrm flipV="1">
                <a:off x="1488" y="912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22545" name="Group 17"/>
              <p:cNvGrpSpPr>
                <a:grpSpLocks/>
              </p:cNvGrpSpPr>
              <p:nvPr/>
            </p:nvGrpSpPr>
            <p:grpSpPr bwMode="auto">
              <a:xfrm>
                <a:off x="1152" y="528"/>
                <a:ext cx="528" cy="1834"/>
                <a:chOff x="1152" y="528"/>
                <a:chExt cx="528" cy="1834"/>
              </a:xfrm>
            </p:grpSpPr>
            <p:sp>
              <p:nvSpPr>
                <p:cNvPr id="22534" name="Line 6"/>
                <p:cNvSpPr>
                  <a:spLocks noChangeShapeType="1"/>
                </p:cNvSpPr>
                <p:nvPr/>
              </p:nvSpPr>
              <p:spPr bwMode="auto">
                <a:xfrm>
                  <a:off x="1440" y="225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2535" name="Line 7"/>
                <p:cNvSpPr>
                  <a:spLocks noChangeShapeType="1"/>
                </p:cNvSpPr>
                <p:nvPr/>
              </p:nvSpPr>
              <p:spPr bwMode="auto">
                <a:xfrm>
                  <a:off x="1440" y="1872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2536" name="Line 8"/>
                <p:cNvSpPr>
                  <a:spLocks noChangeShapeType="1"/>
                </p:cNvSpPr>
                <p:nvPr/>
              </p:nvSpPr>
              <p:spPr bwMode="auto">
                <a:xfrm>
                  <a:off x="1440" y="148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2537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10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25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96" y="528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/>
                    <a:t>[  ]</a:t>
                  </a:r>
                  <a:endParaRPr lang="th-TH" sz="3600" b="1"/>
                </a:p>
              </p:txBody>
            </p:sp>
            <p:sp>
              <p:nvSpPr>
                <p:cNvPr id="2254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52" y="2064"/>
                  <a:ext cx="2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b="1"/>
                    <a:t>0.1</a:t>
                  </a:r>
                  <a:endParaRPr lang="th-TH" sz="2500" b="1"/>
                </a:p>
              </p:txBody>
            </p:sp>
            <p:sp>
              <p:nvSpPr>
                <p:cNvPr id="2254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52" y="1680"/>
                  <a:ext cx="2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b="1"/>
                    <a:t>0.2</a:t>
                  </a:r>
                  <a:endParaRPr lang="th-TH" sz="2500" b="1"/>
                </a:p>
              </p:txBody>
            </p:sp>
            <p:sp>
              <p:nvSpPr>
                <p:cNvPr id="2254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52" y="1296"/>
                  <a:ext cx="2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b="1"/>
                    <a:t>0.3</a:t>
                  </a:r>
                  <a:endParaRPr lang="th-TH" sz="2500" b="1"/>
                </a:p>
              </p:txBody>
            </p:sp>
            <p:sp>
              <p:nvSpPr>
                <p:cNvPr id="2254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52" y="960"/>
                  <a:ext cx="2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b="1"/>
                    <a:t>0.4</a:t>
                  </a:r>
                  <a:endParaRPr lang="th-TH" sz="2500" b="1"/>
                </a:p>
              </p:txBody>
            </p:sp>
          </p:grpSp>
        </p:grpSp>
      </p:grpSp>
      <p:grpSp>
        <p:nvGrpSpPr>
          <p:cNvPr id="22570" name="Group 42"/>
          <p:cNvGrpSpPr>
            <a:grpSpLocks/>
          </p:cNvGrpSpPr>
          <p:nvPr/>
        </p:nvGrpSpPr>
        <p:grpSpPr bwMode="auto">
          <a:xfrm>
            <a:off x="2559050" y="1752600"/>
            <a:ext cx="4746625" cy="2195513"/>
            <a:chOff x="1488" y="1104"/>
            <a:chExt cx="2760" cy="1383"/>
          </a:xfrm>
        </p:grpSpPr>
        <p:sp>
          <p:nvSpPr>
            <p:cNvPr id="22547" name="Freeform 19"/>
            <p:cNvSpPr>
              <a:spLocks/>
            </p:cNvSpPr>
            <p:nvPr/>
          </p:nvSpPr>
          <p:spPr bwMode="auto">
            <a:xfrm>
              <a:off x="1488" y="1104"/>
              <a:ext cx="2760" cy="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240" y="384"/>
                </a:cxn>
                <a:cxn ang="0">
                  <a:pos x="528" y="624"/>
                </a:cxn>
                <a:cxn ang="0">
                  <a:pos x="864" y="768"/>
                </a:cxn>
                <a:cxn ang="0">
                  <a:pos x="1536" y="768"/>
                </a:cxn>
                <a:cxn ang="0">
                  <a:pos x="2592" y="768"/>
                </a:cxn>
                <a:cxn ang="0">
                  <a:pos x="2544" y="768"/>
                </a:cxn>
              </a:cxnLst>
              <a:rect l="0" t="0" r="r" b="b"/>
              <a:pathLst>
                <a:path w="2760" h="792">
                  <a:moveTo>
                    <a:pt x="0" y="0"/>
                  </a:moveTo>
                  <a:cubicBezTo>
                    <a:pt x="28" y="64"/>
                    <a:pt x="56" y="128"/>
                    <a:pt x="96" y="192"/>
                  </a:cubicBezTo>
                  <a:cubicBezTo>
                    <a:pt x="136" y="256"/>
                    <a:pt x="168" y="312"/>
                    <a:pt x="240" y="384"/>
                  </a:cubicBezTo>
                  <a:cubicBezTo>
                    <a:pt x="312" y="456"/>
                    <a:pt x="424" y="560"/>
                    <a:pt x="528" y="624"/>
                  </a:cubicBezTo>
                  <a:cubicBezTo>
                    <a:pt x="632" y="688"/>
                    <a:pt x="696" y="744"/>
                    <a:pt x="864" y="768"/>
                  </a:cubicBezTo>
                  <a:cubicBezTo>
                    <a:pt x="1032" y="792"/>
                    <a:pt x="1248" y="768"/>
                    <a:pt x="1536" y="768"/>
                  </a:cubicBezTo>
                  <a:cubicBezTo>
                    <a:pt x="1824" y="768"/>
                    <a:pt x="2424" y="768"/>
                    <a:pt x="2592" y="768"/>
                  </a:cubicBezTo>
                  <a:cubicBezTo>
                    <a:pt x="2760" y="768"/>
                    <a:pt x="2652" y="768"/>
                    <a:pt x="2544" y="76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auto">
            <a:xfrm>
              <a:off x="1488" y="1872"/>
              <a:ext cx="2736" cy="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92"/>
                </a:cxn>
                <a:cxn ang="0">
                  <a:pos x="480" y="336"/>
                </a:cxn>
                <a:cxn ang="0">
                  <a:pos x="912" y="384"/>
                </a:cxn>
                <a:cxn ang="0">
                  <a:pos x="1872" y="384"/>
                </a:cxn>
                <a:cxn ang="0">
                  <a:pos x="2736" y="384"/>
                </a:cxn>
              </a:cxnLst>
              <a:rect l="0" t="0" r="r" b="b"/>
              <a:pathLst>
                <a:path w="2736" h="392">
                  <a:moveTo>
                    <a:pt x="0" y="0"/>
                  </a:moveTo>
                  <a:cubicBezTo>
                    <a:pt x="32" y="68"/>
                    <a:pt x="64" y="136"/>
                    <a:pt x="144" y="192"/>
                  </a:cubicBezTo>
                  <a:cubicBezTo>
                    <a:pt x="224" y="248"/>
                    <a:pt x="352" y="304"/>
                    <a:pt x="480" y="336"/>
                  </a:cubicBezTo>
                  <a:cubicBezTo>
                    <a:pt x="608" y="368"/>
                    <a:pt x="680" y="376"/>
                    <a:pt x="912" y="384"/>
                  </a:cubicBezTo>
                  <a:cubicBezTo>
                    <a:pt x="1144" y="392"/>
                    <a:pt x="1568" y="384"/>
                    <a:pt x="1872" y="384"/>
                  </a:cubicBezTo>
                  <a:cubicBezTo>
                    <a:pt x="2176" y="384"/>
                    <a:pt x="2456" y="384"/>
                    <a:pt x="2736" y="38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1920" y="216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M</a:t>
              </a:r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1632" y="11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R</a:t>
              </a:r>
            </a:p>
          </p:txBody>
        </p:sp>
      </p:grpSp>
      <p:grpSp>
        <p:nvGrpSpPr>
          <p:cNvPr id="22571" name="Group 43"/>
          <p:cNvGrpSpPr>
            <a:grpSpLocks/>
          </p:cNvGrpSpPr>
          <p:nvPr/>
        </p:nvGrpSpPr>
        <p:grpSpPr bwMode="auto">
          <a:xfrm>
            <a:off x="2559050" y="1905000"/>
            <a:ext cx="4622800" cy="2286000"/>
            <a:chOff x="1488" y="1200"/>
            <a:chExt cx="2688" cy="1440"/>
          </a:xfrm>
        </p:grpSpPr>
        <p:sp>
          <p:nvSpPr>
            <p:cNvPr id="22549" name="Freeform 21"/>
            <p:cNvSpPr>
              <a:spLocks/>
            </p:cNvSpPr>
            <p:nvPr/>
          </p:nvSpPr>
          <p:spPr bwMode="auto">
            <a:xfrm>
              <a:off x="1488" y="1856"/>
              <a:ext cx="2688" cy="784"/>
            </a:xfrm>
            <a:custGeom>
              <a:avLst/>
              <a:gdLst/>
              <a:ahLst/>
              <a:cxnLst>
                <a:cxn ang="0">
                  <a:pos x="0" y="784"/>
                </a:cxn>
                <a:cxn ang="0">
                  <a:pos x="96" y="544"/>
                </a:cxn>
                <a:cxn ang="0">
                  <a:pos x="240" y="352"/>
                </a:cxn>
                <a:cxn ang="0">
                  <a:pos x="384" y="208"/>
                </a:cxn>
                <a:cxn ang="0">
                  <a:pos x="576" y="112"/>
                </a:cxn>
                <a:cxn ang="0">
                  <a:pos x="864" y="16"/>
                </a:cxn>
                <a:cxn ang="0">
                  <a:pos x="1296" y="16"/>
                </a:cxn>
                <a:cxn ang="0">
                  <a:pos x="2688" y="16"/>
                </a:cxn>
              </a:cxnLst>
              <a:rect l="0" t="0" r="r" b="b"/>
              <a:pathLst>
                <a:path w="2688" h="784">
                  <a:moveTo>
                    <a:pt x="0" y="784"/>
                  </a:moveTo>
                  <a:cubicBezTo>
                    <a:pt x="28" y="700"/>
                    <a:pt x="56" y="616"/>
                    <a:pt x="96" y="544"/>
                  </a:cubicBezTo>
                  <a:cubicBezTo>
                    <a:pt x="136" y="472"/>
                    <a:pt x="192" y="408"/>
                    <a:pt x="240" y="352"/>
                  </a:cubicBezTo>
                  <a:cubicBezTo>
                    <a:pt x="288" y="296"/>
                    <a:pt x="328" y="248"/>
                    <a:pt x="384" y="208"/>
                  </a:cubicBezTo>
                  <a:cubicBezTo>
                    <a:pt x="440" y="168"/>
                    <a:pt x="496" y="144"/>
                    <a:pt x="576" y="112"/>
                  </a:cubicBezTo>
                  <a:cubicBezTo>
                    <a:pt x="656" y="80"/>
                    <a:pt x="744" y="32"/>
                    <a:pt x="864" y="16"/>
                  </a:cubicBezTo>
                  <a:cubicBezTo>
                    <a:pt x="984" y="0"/>
                    <a:pt x="992" y="16"/>
                    <a:pt x="1296" y="16"/>
                  </a:cubicBezTo>
                  <a:cubicBezTo>
                    <a:pt x="1600" y="16"/>
                    <a:pt x="2456" y="16"/>
                    <a:pt x="2688" y="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1488" y="1472"/>
              <a:ext cx="2592" cy="1168"/>
            </a:xfrm>
            <a:custGeom>
              <a:avLst/>
              <a:gdLst/>
              <a:ahLst/>
              <a:cxnLst>
                <a:cxn ang="0">
                  <a:pos x="0" y="1168"/>
                </a:cxn>
                <a:cxn ang="0">
                  <a:pos x="96" y="736"/>
                </a:cxn>
                <a:cxn ang="0">
                  <a:pos x="288" y="400"/>
                </a:cxn>
                <a:cxn ang="0">
                  <a:pos x="432" y="256"/>
                </a:cxn>
                <a:cxn ang="0">
                  <a:pos x="624" y="112"/>
                </a:cxn>
                <a:cxn ang="0">
                  <a:pos x="816" y="16"/>
                </a:cxn>
                <a:cxn ang="0">
                  <a:pos x="1248" y="16"/>
                </a:cxn>
                <a:cxn ang="0">
                  <a:pos x="2592" y="16"/>
                </a:cxn>
              </a:cxnLst>
              <a:rect l="0" t="0" r="r" b="b"/>
              <a:pathLst>
                <a:path w="2592" h="1168">
                  <a:moveTo>
                    <a:pt x="0" y="1168"/>
                  </a:moveTo>
                  <a:cubicBezTo>
                    <a:pt x="24" y="1016"/>
                    <a:pt x="48" y="864"/>
                    <a:pt x="96" y="736"/>
                  </a:cubicBezTo>
                  <a:cubicBezTo>
                    <a:pt x="144" y="608"/>
                    <a:pt x="232" y="480"/>
                    <a:pt x="288" y="400"/>
                  </a:cubicBezTo>
                  <a:cubicBezTo>
                    <a:pt x="344" y="320"/>
                    <a:pt x="376" y="304"/>
                    <a:pt x="432" y="256"/>
                  </a:cubicBezTo>
                  <a:cubicBezTo>
                    <a:pt x="488" y="208"/>
                    <a:pt x="560" y="152"/>
                    <a:pt x="624" y="112"/>
                  </a:cubicBezTo>
                  <a:cubicBezTo>
                    <a:pt x="688" y="72"/>
                    <a:pt x="712" y="32"/>
                    <a:pt x="816" y="16"/>
                  </a:cubicBezTo>
                  <a:cubicBezTo>
                    <a:pt x="920" y="0"/>
                    <a:pt x="952" y="16"/>
                    <a:pt x="1248" y="16"/>
                  </a:cubicBezTo>
                  <a:cubicBezTo>
                    <a:pt x="1544" y="16"/>
                    <a:pt x="2068" y="16"/>
                    <a:pt x="2592" y="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54" name="Text Box 26"/>
            <p:cNvSpPr txBox="1">
              <a:spLocks noChangeArrowheads="1"/>
            </p:cNvSpPr>
            <p:nvPr/>
          </p:nvSpPr>
          <p:spPr bwMode="auto">
            <a:xfrm>
              <a:off x="2352" y="120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N</a:t>
              </a:r>
            </a:p>
          </p:txBody>
        </p:sp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1968" y="187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P</a:t>
              </a:r>
            </a:p>
          </p:txBody>
        </p:sp>
      </p:grpSp>
      <p:grpSp>
        <p:nvGrpSpPr>
          <p:cNvPr id="47" name="กลุ่ม 46"/>
          <p:cNvGrpSpPr/>
          <p:nvPr/>
        </p:nvGrpSpPr>
        <p:grpSpPr>
          <a:xfrm>
            <a:off x="166654" y="5410200"/>
            <a:ext cx="8583646" cy="1174750"/>
            <a:chOff x="166654" y="5410200"/>
            <a:chExt cx="8583646" cy="1174750"/>
          </a:xfrm>
        </p:grpSpPr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166654" y="5562600"/>
              <a:ext cx="222729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ahoma" pitchFamily="34" charset="0"/>
                  <a:cs typeface="Tahoma" pitchFamily="34" charset="0"/>
                </a:rPr>
                <a:t>[  ]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ที่สมดุล</a:t>
              </a:r>
              <a:endParaRPr lang="th-TH" b="1" baseline="-25000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22575" name="Group 47"/>
            <p:cNvGrpSpPr>
              <a:grpSpLocks/>
            </p:cNvGrpSpPr>
            <p:nvPr/>
          </p:nvGrpSpPr>
          <p:grpSpPr bwMode="auto">
            <a:xfrm>
              <a:off x="5943600" y="5410200"/>
              <a:ext cx="2806700" cy="1174750"/>
              <a:chOff x="3456" y="3408"/>
              <a:chExt cx="1632" cy="740"/>
            </a:xfrm>
          </p:grpSpPr>
          <p:sp>
            <p:nvSpPr>
              <p:cNvPr id="22564" name="Text Box 36"/>
              <p:cNvSpPr txBox="1">
                <a:spLocks noChangeArrowheads="1"/>
              </p:cNvSpPr>
              <p:nvPr/>
            </p:nvSpPr>
            <p:spPr bwMode="auto">
              <a:xfrm>
                <a:off x="3456" y="3744"/>
                <a:ext cx="163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/>
                  <a:t>N = 0.3 mol/dm</a:t>
                </a:r>
                <a:r>
                  <a:rPr lang="en-US" sz="3600" b="1" baseline="30000" dirty="0"/>
                  <a:t>3</a:t>
                </a:r>
                <a:endParaRPr lang="th-TH" sz="3600" b="1" baseline="30000" dirty="0"/>
              </a:p>
            </p:txBody>
          </p:sp>
          <p:sp>
            <p:nvSpPr>
              <p:cNvPr id="22566" name="Text Box 38"/>
              <p:cNvSpPr txBox="1">
                <a:spLocks noChangeArrowheads="1"/>
              </p:cNvSpPr>
              <p:nvPr/>
            </p:nvSpPr>
            <p:spPr bwMode="auto">
              <a:xfrm>
                <a:off x="3456" y="3408"/>
                <a:ext cx="163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/>
                  <a:t>P = 0.2 mol/dm</a:t>
                </a:r>
                <a:r>
                  <a:rPr lang="en-US" sz="3600" b="1" baseline="30000" dirty="0"/>
                  <a:t>3</a:t>
                </a:r>
                <a:endParaRPr lang="th-TH" sz="3600" b="1" baseline="30000" dirty="0"/>
              </a:p>
            </p:txBody>
          </p:sp>
        </p:grpSp>
        <p:grpSp>
          <p:nvGrpSpPr>
            <p:cNvPr id="22574" name="Group 46"/>
            <p:cNvGrpSpPr>
              <a:grpSpLocks/>
            </p:cNvGrpSpPr>
            <p:nvPr/>
          </p:nvGrpSpPr>
          <p:grpSpPr bwMode="auto">
            <a:xfrm>
              <a:off x="2476500" y="5410200"/>
              <a:ext cx="2641600" cy="1174750"/>
              <a:chOff x="1440" y="3408"/>
              <a:chExt cx="1536" cy="740"/>
            </a:xfrm>
          </p:grpSpPr>
          <p:sp>
            <p:nvSpPr>
              <p:cNvPr id="22565" name="Text Box 37"/>
              <p:cNvSpPr txBox="1">
                <a:spLocks noChangeArrowheads="1"/>
              </p:cNvSpPr>
              <p:nvPr/>
            </p:nvSpPr>
            <p:spPr bwMode="auto">
              <a:xfrm>
                <a:off x="1440" y="3744"/>
                <a:ext cx="1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/>
                  <a:t>M = 0.1 mol/dm</a:t>
                </a:r>
                <a:r>
                  <a:rPr lang="en-US" sz="3600" b="1" baseline="30000" dirty="0"/>
                  <a:t>3</a:t>
                </a:r>
                <a:endParaRPr lang="th-TH" sz="3600" b="1" baseline="30000" dirty="0"/>
              </a:p>
            </p:txBody>
          </p:sp>
          <p:sp>
            <p:nvSpPr>
              <p:cNvPr id="22567" name="Text Box 3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 dirty="0"/>
                  <a:t>R = 0.2 mol/dm</a:t>
                </a:r>
                <a:r>
                  <a:rPr lang="en-US" sz="3600" b="1" baseline="30000" dirty="0"/>
                  <a:t>3</a:t>
                </a:r>
                <a:endParaRPr lang="th-TH" sz="3600" b="1" baseline="-25000" dirty="0"/>
              </a:p>
            </p:txBody>
          </p:sp>
        </p:grpSp>
      </p:grpSp>
      <p:grpSp>
        <p:nvGrpSpPr>
          <p:cNvPr id="46" name="กลุ่ม 45"/>
          <p:cNvGrpSpPr/>
          <p:nvPr/>
        </p:nvGrpSpPr>
        <p:grpSpPr>
          <a:xfrm>
            <a:off x="309563" y="1905000"/>
            <a:ext cx="8394723" cy="3343275"/>
            <a:chOff x="309563" y="1905000"/>
            <a:chExt cx="8394723" cy="3343275"/>
          </a:xfrm>
        </p:grpSpPr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>
              <a:off x="3024174" y="4724400"/>
              <a:ext cx="24797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2R   +   M</a:t>
              </a:r>
            </a:p>
          </p:txBody>
        </p:sp>
        <p:sp>
          <p:nvSpPr>
            <p:cNvPr id="22560" name="Text Box 32"/>
            <p:cNvSpPr txBox="1">
              <a:spLocks noChangeArrowheads="1"/>
            </p:cNvSpPr>
            <p:nvPr/>
          </p:nvSpPr>
          <p:spPr bwMode="auto">
            <a:xfrm>
              <a:off x="6224574" y="4724400"/>
              <a:ext cx="247971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2P   +   3N</a:t>
              </a:r>
            </a:p>
          </p:txBody>
        </p:sp>
        <p:grpSp>
          <p:nvGrpSpPr>
            <p:cNvPr id="22573" name="Group 45"/>
            <p:cNvGrpSpPr>
              <a:grpSpLocks/>
            </p:cNvGrpSpPr>
            <p:nvPr/>
          </p:nvGrpSpPr>
          <p:grpSpPr bwMode="auto">
            <a:xfrm>
              <a:off x="309563" y="1905000"/>
              <a:ext cx="3735388" cy="3343275"/>
              <a:chOff x="180" y="1200"/>
              <a:chExt cx="2172" cy="2106"/>
            </a:xfrm>
          </p:grpSpPr>
          <p:sp>
            <p:nvSpPr>
              <p:cNvPr id="22539" name="Text Box 11"/>
              <p:cNvSpPr txBox="1">
                <a:spLocks noChangeArrowheads="1"/>
              </p:cNvSpPr>
              <p:nvPr/>
            </p:nvSpPr>
            <p:spPr bwMode="auto">
              <a:xfrm>
                <a:off x="180" y="2976"/>
                <a:ext cx="164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สมดุลที่เวลา </a:t>
                </a:r>
                <a:r>
                  <a:rPr lang="th-TH" b="1" dirty="0" smtClean="0">
                    <a:latin typeface="Tahoma" pitchFamily="34" charset="0"/>
                    <a:cs typeface="Tahoma" pitchFamily="34" charset="0"/>
                  </a:rPr>
                  <a:t>t</a:t>
                </a:r>
                <a:r>
                  <a:rPr lang="en-US" b="1" baseline="-25000" dirty="0">
                    <a:latin typeface="Tahoma" pitchFamily="34" charset="0"/>
                    <a:cs typeface="Tahoma" pitchFamily="34" charset="0"/>
                  </a:rPr>
                  <a:t>2</a:t>
                </a:r>
                <a:endParaRPr lang="th-TH" b="1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/>
            </p:nvSpPr>
            <p:spPr bwMode="auto">
              <a:xfrm>
                <a:off x="2352" y="1200"/>
                <a:ext cx="0" cy="14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pic>
          <p:nvPicPr>
            <p:cNvPr id="48" name="รูปภาพ 47" descr="ลูกศร 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8752" y="4786322"/>
              <a:ext cx="714380" cy="428628"/>
            </a:xfrm>
            <a:prstGeom prst="rect">
              <a:avLst/>
            </a:prstGeom>
          </p:spPr>
        </p:pic>
      </p:grp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2382868" y="4155141"/>
            <a:ext cx="563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0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973171" y="4173865"/>
            <a:ext cx="563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0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3881469" y="4162051"/>
            <a:ext cx="563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0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5343019" y="1913965"/>
            <a:ext cx="563779" cy="2655118"/>
            <a:chOff x="5343019" y="1913965"/>
            <a:chExt cx="563779" cy="2655118"/>
          </a:xfrm>
        </p:grpSpPr>
        <p:sp>
          <p:nvSpPr>
            <p:cNvPr id="60" name="Line 33"/>
            <p:cNvSpPr>
              <a:spLocks noChangeShapeType="1"/>
            </p:cNvSpPr>
            <p:nvPr/>
          </p:nvSpPr>
          <p:spPr bwMode="auto">
            <a:xfrm>
              <a:off x="5503886" y="1913965"/>
              <a:ext cx="0" cy="228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5343019" y="4168973"/>
              <a:ext cx="5637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r>
                <a:rPr lang="en-US" sz="2000" b="1" baseline="-25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th-TH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064568" y="404664"/>
            <a:ext cx="7740384" cy="95410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ปฏิกิริยาเคมี แบ่งตามลักษณะการเกิดปฏิกิริยา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มี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2 ลักษณะ คือ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4488" y="1844824"/>
            <a:ext cx="893268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600" b="1" dirty="0">
                <a:latin typeface="Tahoma" pitchFamily="34" charset="0"/>
                <a:cs typeface="Tahoma" pitchFamily="34" charset="0"/>
              </a:rPr>
              <a:t>1. ปฏิกิริยาเคมีที่เกิดโดยสมบูรณ์ (ปฏิกิริยาผันกลับไม่ได้) 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คือ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ปฏิกิริยาที่เกิดปฏิกิริยาจนเสร็จเมื่อสารตั้งต้นหมด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ปฏิกิริยา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ก็จะหยุด ไม่มีการเปลี่ยนแปลงอีกต่อไป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09530" y="3606800"/>
            <a:ext cx="95964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600" b="1" dirty="0">
                <a:latin typeface="Tahoma" pitchFamily="34" charset="0"/>
                <a:cs typeface="Tahoma" pitchFamily="34" charset="0"/>
              </a:rPr>
              <a:t>2. ปฏิกิริยาเคมีที่เกิดโดยไม่สมบูรณ์ (ปฏิกิริยาที่ผันกลับได้) 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คือ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ปฏิกิริยาที่เกิดจนได้ผลิตภัณฑ์แล้ว 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สาร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ผลิตภัณฑ์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สามารถ</a:t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ทำ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ปฏิกิริยากันกลับมาเป็นสารตั้งต้นได้อีก และเกิด</a:t>
            </a: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อยู่</a:t>
            </a:r>
            <a:br>
              <a:rPr lang="th-TH" sz="2600" b="1" dirty="0" smtClean="0">
                <a:latin typeface="Tahoma" pitchFamily="34" charset="0"/>
                <a:cs typeface="Tahoma" pitchFamily="34" charset="0"/>
              </a:rPr>
            </a:br>
            <a:r>
              <a:rPr lang="th-TH" sz="2600" b="1" dirty="0" smtClean="0">
                <a:latin typeface="Tahoma" pitchFamily="34" charset="0"/>
                <a:cs typeface="Tahoma" pitchFamily="34" charset="0"/>
              </a:rPr>
              <a:t>    ตลอดเวลา</a:t>
            </a:r>
            <a:endParaRPr lang="th-TH" sz="2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5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17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53500" y="62484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15925" y="5300663"/>
            <a:ext cx="94900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ที่สมดุล ความเข้มข้นสาร คงที่ แต่ไม่จำเป็นต้อง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เท่ากันแต่ 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อัตรา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การเปลี่ยนแปลงไปข้างหน้า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= 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อัตราการเปลี่ยนแปลงย้อนกลับ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09" name="Text Box 5" descr="เยื่อกระดาษสีน้ำเงิน"/>
          <p:cNvSpPr txBox="1">
            <a:spLocks noChangeArrowheads="1"/>
          </p:cNvSpPr>
          <p:nvPr/>
        </p:nvSpPr>
        <p:spPr bwMode="auto">
          <a:xfrm rot="16200000">
            <a:off x="-133355" y="3014630"/>
            <a:ext cx="1714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ความเข้มข้น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669925" y="1628775"/>
            <a:ext cx="144463" cy="576263"/>
          </a:xfrm>
          <a:prstGeom prst="upArrow">
            <a:avLst>
              <a:gd name="adj1" fmla="val 50000"/>
              <a:gd name="adj2" fmla="val 99725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7111" name="Text Box 7" descr="เยื่อกระดาษสีน้ำเงิน"/>
          <p:cNvSpPr txBox="1">
            <a:spLocks noChangeArrowheads="1"/>
          </p:cNvSpPr>
          <p:nvPr/>
        </p:nvSpPr>
        <p:spPr bwMode="auto">
          <a:xfrm rot="16200000">
            <a:off x="3632190" y="2516148"/>
            <a:ext cx="41465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อัตราการเกิดปฏิกิริยา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5638800" y="1341438"/>
            <a:ext cx="144463" cy="576262"/>
          </a:xfrm>
          <a:prstGeom prst="upArrow">
            <a:avLst>
              <a:gd name="adj1" fmla="val 50000"/>
              <a:gd name="adj2" fmla="val 99725"/>
            </a:avLst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47114" name="Picture 10" descr="กราฟสมดุล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88" y="404813"/>
            <a:ext cx="3578225" cy="4565650"/>
          </a:xfrm>
          <a:prstGeom prst="rect">
            <a:avLst/>
          </a:prstGeom>
          <a:noFill/>
        </p:spPr>
      </p:pic>
      <p:pic>
        <p:nvPicPr>
          <p:cNvPr id="47115" name="Picture 11" descr="กราฟสมดุล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0" y="476250"/>
            <a:ext cx="3521075" cy="449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 descr="เยื่อกระดาษสีน้ำเงิน"/>
          <p:cNvSpPr txBox="1">
            <a:spLocks noChangeArrowheads="1"/>
          </p:cNvSpPr>
          <p:nvPr/>
        </p:nvSpPr>
        <p:spPr bwMode="auto">
          <a:xfrm>
            <a:off x="825500" y="228600"/>
            <a:ext cx="3594100" cy="6413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/>
              <a:t>จากปฏิกิริยาตามแผนภาพ</a:t>
            </a:r>
          </a:p>
        </p:txBody>
      </p:sp>
      <p:grpSp>
        <p:nvGrpSpPr>
          <p:cNvPr id="34853" name="Group 37"/>
          <p:cNvGrpSpPr>
            <a:grpSpLocks/>
          </p:cNvGrpSpPr>
          <p:nvPr/>
        </p:nvGrpSpPr>
        <p:grpSpPr bwMode="auto">
          <a:xfrm>
            <a:off x="1981200" y="838200"/>
            <a:ext cx="908050" cy="3352800"/>
            <a:chOff x="1248" y="528"/>
            <a:chExt cx="572" cy="2112"/>
          </a:xfrm>
        </p:grpSpPr>
        <p:sp>
          <p:nvSpPr>
            <p:cNvPr id="34819" name="Line 3"/>
            <p:cNvSpPr>
              <a:spLocks noChangeShapeType="1"/>
            </p:cNvSpPr>
            <p:nvPr/>
          </p:nvSpPr>
          <p:spPr bwMode="auto">
            <a:xfrm flipV="1">
              <a:off x="1612" y="912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4824" name="Group 8"/>
            <p:cNvGrpSpPr>
              <a:grpSpLocks/>
            </p:cNvGrpSpPr>
            <p:nvPr/>
          </p:nvGrpSpPr>
          <p:grpSpPr bwMode="auto">
            <a:xfrm>
              <a:off x="1248" y="528"/>
              <a:ext cx="572" cy="1834"/>
              <a:chOff x="1152" y="528"/>
              <a:chExt cx="528" cy="1834"/>
            </a:xfrm>
          </p:grpSpPr>
          <p:sp>
            <p:nvSpPr>
              <p:cNvPr id="34825" name="Line 9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4826" name="Line 10"/>
              <p:cNvSpPr>
                <a:spLocks noChangeShapeType="1"/>
              </p:cNvSpPr>
              <p:nvPr/>
            </p:nvSpPr>
            <p:spPr bwMode="auto">
              <a:xfrm>
                <a:off x="1440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4827" name="Line 11"/>
              <p:cNvSpPr>
                <a:spLocks noChangeShapeType="1"/>
              </p:cNvSpPr>
              <p:nvPr/>
            </p:nvSpPr>
            <p:spPr bwMode="auto">
              <a:xfrm>
                <a:off x="1440" y="148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4828" name="Line 12"/>
              <p:cNvSpPr>
                <a:spLocks noChangeShapeType="1"/>
              </p:cNvSpPr>
              <p:nvPr/>
            </p:nvSpPr>
            <p:spPr bwMode="auto">
              <a:xfrm>
                <a:off x="1440" y="110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4829" name="Text Box 13"/>
              <p:cNvSpPr txBox="1">
                <a:spLocks noChangeArrowheads="1"/>
              </p:cNvSpPr>
              <p:nvPr/>
            </p:nvSpPr>
            <p:spPr bwMode="auto">
              <a:xfrm>
                <a:off x="1296" y="528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[  ]</a:t>
                </a:r>
                <a:endParaRPr lang="th-TH" sz="3600" b="1"/>
              </a:p>
            </p:txBody>
          </p:sp>
          <p:sp>
            <p:nvSpPr>
              <p:cNvPr id="34830" name="Text Box 14"/>
              <p:cNvSpPr txBox="1">
                <a:spLocks noChangeArrowheads="1"/>
              </p:cNvSpPr>
              <p:nvPr/>
            </p:nvSpPr>
            <p:spPr bwMode="auto">
              <a:xfrm>
                <a:off x="1152" y="2064"/>
                <a:ext cx="28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b="1"/>
                  <a:t>0.1</a:t>
                </a:r>
                <a:endParaRPr lang="th-TH" sz="2500" b="1"/>
              </a:p>
            </p:txBody>
          </p:sp>
          <p:sp>
            <p:nvSpPr>
              <p:cNvPr id="34831" name="Text Box 15"/>
              <p:cNvSpPr txBox="1">
                <a:spLocks noChangeArrowheads="1"/>
              </p:cNvSpPr>
              <p:nvPr/>
            </p:nvSpPr>
            <p:spPr bwMode="auto">
              <a:xfrm>
                <a:off x="1152" y="1680"/>
                <a:ext cx="28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b="1"/>
                  <a:t>0.2</a:t>
                </a:r>
                <a:endParaRPr lang="th-TH" sz="2500" b="1"/>
              </a:p>
            </p:txBody>
          </p:sp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1152" y="1296"/>
                <a:ext cx="28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b="1"/>
                  <a:t>0.3</a:t>
                </a:r>
                <a:endParaRPr lang="th-TH" sz="2500" b="1"/>
              </a:p>
            </p:txBody>
          </p:sp>
          <p:sp>
            <p:nvSpPr>
              <p:cNvPr id="348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960"/>
                <a:ext cx="288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b="1"/>
                  <a:t>0.4</a:t>
                </a:r>
                <a:endParaRPr lang="th-TH" sz="2500" b="1"/>
              </a:p>
            </p:txBody>
          </p:sp>
        </p:grpSp>
      </p:grpSp>
      <p:grpSp>
        <p:nvGrpSpPr>
          <p:cNvPr id="34858" name="Group 42"/>
          <p:cNvGrpSpPr>
            <a:grpSpLocks/>
          </p:cNvGrpSpPr>
          <p:nvPr/>
        </p:nvGrpSpPr>
        <p:grpSpPr bwMode="auto">
          <a:xfrm>
            <a:off x="2559050" y="1828800"/>
            <a:ext cx="4457700" cy="2362200"/>
            <a:chOff x="1612" y="1152"/>
            <a:chExt cx="2808" cy="1488"/>
          </a:xfrm>
        </p:grpSpPr>
        <p:sp>
          <p:nvSpPr>
            <p:cNvPr id="34837" name="Freeform 21"/>
            <p:cNvSpPr>
              <a:spLocks/>
            </p:cNvSpPr>
            <p:nvPr/>
          </p:nvSpPr>
          <p:spPr bwMode="auto">
            <a:xfrm>
              <a:off x="1612" y="1472"/>
              <a:ext cx="2808" cy="1168"/>
            </a:xfrm>
            <a:custGeom>
              <a:avLst/>
              <a:gdLst/>
              <a:ahLst/>
              <a:cxnLst>
                <a:cxn ang="0">
                  <a:pos x="0" y="1168"/>
                </a:cxn>
                <a:cxn ang="0">
                  <a:pos x="96" y="736"/>
                </a:cxn>
                <a:cxn ang="0">
                  <a:pos x="288" y="400"/>
                </a:cxn>
                <a:cxn ang="0">
                  <a:pos x="432" y="256"/>
                </a:cxn>
                <a:cxn ang="0">
                  <a:pos x="624" y="112"/>
                </a:cxn>
                <a:cxn ang="0">
                  <a:pos x="816" y="16"/>
                </a:cxn>
                <a:cxn ang="0">
                  <a:pos x="1248" y="16"/>
                </a:cxn>
                <a:cxn ang="0">
                  <a:pos x="2592" y="16"/>
                </a:cxn>
              </a:cxnLst>
              <a:rect l="0" t="0" r="r" b="b"/>
              <a:pathLst>
                <a:path w="2592" h="1168">
                  <a:moveTo>
                    <a:pt x="0" y="1168"/>
                  </a:moveTo>
                  <a:cubicBezTo>
                    <a:pt x="24" y="1016"/>
                    <a:pt x="48" y="864"/>
                    <a:pt x="96" y="736"/>
                  </a:cubicBezTo>
                  <a:cubicBezTo>
                    <a:pt x="144" y="608"/>
                    <a:pt x="232" y="480"/>
                    <a:pt x="288" y="400"/>
                  </a:cubicBezTo>
                  <a:cubicBezTo>
                    <a:pt x="344" y="320"/>
                    <a:pt x="376" y="304"/>
                    <a:pt x="432" y="256"/>
                  </a:cubicBezTo>
                  <a:cubicBezTo>
                    <a:pt x="488" y="208"/>
                    <a:pt x="560" y="152"/>
                    <a:pt x="624" y="112"/>
                  </a:cubicBezTo>
                  <a:cubicBezTo>
                    <a:pt x="688" y="72"/>
                    <a:pt x="712" y="32"/>
                    <a:pt x="816" y="16"/>
                  </a:cubicBezTo>
                  <a:cubicBezTo>
                    <a:pt x="920" y="0"/>
                    <a:pt x="952" y="16"/>
                    <a:pt x="1248" y="16"/>
                  </a:cubicBezTo>
                  <a:cubicBezTo>
                    <a:pt x="1544" y="16"/>
                    <a:pt x="2068" y="16"/>
                    <a:pt x="2592" y="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2880" y="1152"/>
              <a:ext cx="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Z</a:t>
              </a:r>
            </a:p>
          </p:txBody>
        </p:sp>
      </p:grp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493963" y="4879032"/>
            <a:ext cx="2366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2X   +   2Y</a:t>
            </a:r>
          </a:p>
        </p:txBody>
      </p:sp>
      <p:grpSp>
        <p:nvGrpSpPr>
          <p:cNvPr id="34861" name="Group 45"/>
          <p:cNvGrpSpPr>
            <a:grpSpLocks/>
          </p:cNvGrpSpPr>
          <p:nvPr/>
        </p:nvGrpSpPr>
        <p:grpSpPr bwMode="auto">
          <a:xfrm>
            <a:off x="4381500" y="4927604"/>
            <a:ext cx="2076450" cy="461963"/>
            <a:chOff x="2760" y="2928"/>
            <a:chExt cx="1308" cy="291"/>
          </a:xfrm>
        </p:grpSpPr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>
              <a:off x="2760" y="3063"/>
              <a:ext cx="4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 sz="24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360" y="2928"/>
              <a:ext cx="7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2400" b="1" dirty="0" smtClean="0">
                  <a:latin typeface="Tahoma" pitchFamily="34" charset="0"/>
                  <a:cs typeface="Tahoma" pitchFamily="34" charset="0"/>
                </a:rPr>
                <a:t>3Z</a:t>
              </a:r>
              <a:endParaRPr lang="th-TH" sz="24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4041148" y="1944313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238092" y="5611905"/>
            <a:ext cx="9293258" cy="83099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ปฏิกิริยาสิ้นสุด ไม่อยู่ในภาวะสมดุล เพราะสาร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Y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cs typeface="Tahoma" pitchFamily="34" charset="0"/>
              </a:rPr>
            </a:b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ทำ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ปฏิกิริยาจนหมดปฏิกิริยาจึงหยุด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เป็นปฏิกิริยา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ที่ผัน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กลับไม่ได้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</a:t>
            </a:r>
            <a:endParaRPr lang="th-TH" sz="2400" b="1" baseline="-25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4857" name="Group 41"/>
          <p:cNvGrpSpPr>
            <a:grpSpLocks/>
          </p:cNvGrpSpPr>
          <p:nvPr/>
        </p:nvGrpSpPr>
        <p:grpSpPr bwMode="auto">
          <a:xfrm>
            <a:off x="2514600" y="2362200"/>
            <a:ext cx="4822825" cy="1828800"/>
            <a:chOff x="1584" y="1488"/>
            <a:chExt cx="3038" cy="1152"/>
          </a:xfrm>
        </p:grpSpPr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080" y="2160"/>
              <a:ext cx="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Y</a:t>
              </a: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2880" y="1968"/>
              <a:ext cx="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X</a:t>
              </a:r>
              <a:endParaRPr lang="th-TH" b="1"/>
            </a:p>
          </p:txBody>
        </p:sp>
        <p:grpSp>
          <p:nvGrpSpPr>
            <p:cNvPr id="34856" name="Group 40"/>
            <p:cNvGrpSpPr>
              <a:grpSpLocks/>
            </p:cNvGrpSpPr>
            <p:nvPr/>
          </p:nvGrpSpPr>
          <p:grpSpPr bwMode="auto">
            <a:xfrm>
              <a:off x="1584" y="1488"/>
              <a:ext cx="3038" cy="1152"/>
              <a:chOff x="1584" y="1488"/>
              <a:chExt cx="3038" cy="1152"/>
            </a:xfrm>
          </p:grpSpPr>
          <p:sp>
            <p:nvSpPr>
              <p:cNvPr id="34834" name="Freeform 18"/>
              <p:cNvSpPr>
                <a:spLocks/>
              </p:cNvSpPr>
              <p:nvPr/>
            </p:nvSpPr>
            <p:spPr bwMode="auto">
              <a:xfrm>
                <a:off x="1632" y="1488"/>
                <a:ext cx="2990" cy="7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240" y="384"/>
                  </a:cxn>
                  <a:cxn ang="0">
                    <a:pos x="528" y="624"/>
                  </a:cxn>
                  <a:cxn ang="0">
                    <a:pos x="864" y="768"/>
                  </a:cxn>
                  <a:cxn ang="0">
                    <a:pos x="1536" y="768"/>
                  </a:cxn>
                  <a:cxn ang="0">
                    <a:pos x="2592" y="768"/>
                  </a:cxn>
                  <a:cxn ang="0">
                    <a:pos x="2544" y="768"/>
                  </a:cxn>
                </a:cxnLst>
                <a:rect l="0" t="0" r="r" b="b"/>
                <a:pathLst>
                  <a:path w="2760" h="792">
                    <a:moveTo>
                      <a:pt x="0" y="0"/>
                    </a:moveTo>
                    <a:cubicBezTo>
                      <a:pt x="28" y="64"/>
                      <a:pt x="56" y="128"/>
                      <a:pt x="96" y="192"/>
                    </a:cubicBezTo>
                    <a:cubicBezTo>
                      <a:pt x="136" y="256"/>
                      <a:pt x="168" y="312"/>
                      <a:pt x="240" y="384"/>
                    </a:cubicBezTo>
                    <a:cubicBezTo>
                      <a:pt x="312" y="456"/>
                      <a:pt x="424" y="560"/>
                      <a:pt x="528" y="624"/>
                    </a:cubicBezTo>
                    <a:cubicBezTo>
                      <a:pt x="632" y="688"/>
                      <a:pt x="696" y="744"/>
                      <a:pt x="864" y="768"/>
                    </a:cubicBezTo>
                    <a:cubicBezTo>
                      <a:pt x="1032" y="792"/>
                      <a:pt x="1248" y="768"/>
                      <a:pt x="1536" y="768"/>
                    </a:cubicBezTo>
                    <a:cubicBezTo>
                      <a:pt x="1824" y="768"/>
                      <a:pt x="2424" y="768"/>
                      <a:pt x="2592" y="768"/>
                    </a:cubicBezTo>
                    <a:cubicBezTo>
                      <a:pt x="2760" y="768"/>
                      <a:pt x="2652" y="768"/>
                      <a:pt x="2544" y="768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4852" name="Freeform 36"/>
              <p:cNvSpPr>
                <a:spLocks/>
              </p:cNvSpPr>
              <p:nvPr/>
            </p:nvSpPr>
            <p:spPr bwMode="auto">
              <a:xfrm>
                <a:off x="1584" y="1872"/>
                <a:ext cx="960" cy="7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336"/>
                  </a:cxn>
                  <a:cxn ang="0">
                    <a:pos x="480" y="528"/>
                  </a:cxn>
                  <a:cxn ang="0">
                    <a:pos x="768" y="672"/>
                  </a:cxn>
                  <a:cxn ang="0">
                    <a:pos x="960" y="720"/>
                  </a:cxn>
                  <a:cxn ang="0">
                    <a:pos x="1008" y="720"/>
                  </a:cxn>
                </a:cxnLst>
                <a:rect l="0" t="0" r="r" b="b"/>
                <a:pathLst>
                  <a:path w="1008" h="728">
                    <a:moveTo>
                      <a:pt x="0" y="0"/>
                    </a:moveTo>
                    <a:cubicBezTo>
                      <a:pt x="80" y="124"/>
                      <a:pt x="160" y="248"/>
                      <a:pt x="240" y="336"/>
                    </a:cubicBezTo>
                    <a:cubicBezTo>
                      <a:pt x="320" y="424"/>
                      <a:pt x="392" y="472"/>
                      <a:pt x="480" y="528"/>
                    </a:cubicBezTo>
                    <a:cubicBezTo>
                      <a:pt x="568" y="584"/>
                      <a:pt x="688" y="640"/>
                      <a:pt x="768" y="672"/>
                    </a:cubicBezTo>
                    <a:cubicBezTo>
                      <a:pt x="848" y="704"/>
                      <a:pt x="920" y="712"/>
                      <a:pt x="960" y="720"/>
                    </a:cubicBezTo>
                    <a:cubicBezTo>
                      <a:pt x="1000" y="728"/>
                      <a:pt x="1004" y="724"/>
                      <a:pt x="1008" y="72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34855" name="Group 39"/>
          <p:cNvGrpSpPr>
            <a:grpSpLocks/>
          </p:cNvGrpSpPr>
          <p:nvPr/>
        </p:nvGrpSpPr>
        <p:grpSpPr bwMode="auto">
          <a:xfrm>
            <a:off x="2559050" y="3886200"/>
            <a:ext cx="6508750" cy="519113"/>
            <a:chOff x="1612" y="2448"/>
            <a:chExt cx="4100" cy="327"/>
          </a:xfrm>
        </p:grpSpPr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1612" y="2640"/>
              <a:ext cx="3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4854" name="Text Box 38"/>
            <p:cNvSpPr txBox="1">
              <a:spLocks noChangeArrowheads="1"/>
            </p:cNvSpPr>
            <p:nvPr/>
          </p:nvSpPr>
          <p:spPr bwMode="auto">
            <a:xfrm>
              <a:off x="5232" y="2448"/>
              <a:ext cx="4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เวลา</a:t>
              </a:r>
            </a:p>
          </p:txBody>
        </p:sp>
      </p:grpSp>
      <p:sp>
        <p:nvSpPr>
          <p:cNvPr id="39" name="Line 31"/>
          <p:cNvSpPr>
            <a:spLocks noChangeShapeType="1"/>
          </p:cNvSpPr>
          <p:nvPr/>
        </p:nvSpPr>
        <p:spPr bwMode="auto">
          <a:xfrm>
            <a:off x="3054355" y="199016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806326" y="4245913"/>
            <a:ext cx="57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th-TH" sz="2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81050" y="4878734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ที่เวลา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</a:t>
            </a:r>
            <a:r>
              <a:rPr lang="en-US" sz="2400" b="1" baseline="-25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sz="2400" b="1" baseline="-25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3873246" y="4220223"/>
            <a:ext cx="57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2" grpId="0" autoUpdateAnimBg="0"/>
      <p:bldP spid="34849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524537" y="285750"/>
            <a:ext cx="2786063" cy="1143000"/>
            <a:chOff x="305" y="180"/>
            <a:chExt cx="1620" cy="720"/>
          </a:xfrm>
        </p:grpSpPr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>
              <a:off x="305" y="180"/>
              <a:ext cx="1584" cy="720"/>
            </a:xfrm>
            <a:prstGeom prst="flowChartTermina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480" y="336"/>
              <a:ext cx="14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200" b="1" dirty="0">
                  <a:latin typeface="Tahoma" pitchFamily="34" charset="0"/>
                  <a:cs typeface="Tahoma" pitchFamily="34" charset="0"/>
                </a:rPr>
                <a:t>สรุปอีกครั้ง</a:t>
              </a: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49650" y="533400"/>
            <a:ext cx="5975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ระบบที่อยู่ในภาวะสมดุล จะต้อง…….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4000" y="2578100"/>
            <a:ext cx="3481382" cy="461665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1. เกิดในระบบปิด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4000" y="3492500"/>
            <a:ext cx="5267332" cy="46166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2. เป็นการเปลี่ยนแปลงที่ผันกลับได้</a:t>
            </a:r>
          </a:p>
        </p:txBody>
      </p:sp>
      <p:sp>
        <p:nvSpPr>
          <p:cNvPr id="1229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9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34920" y="4392614"/>
            <a:ext cx="8358246" cy="40011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3. อัตราการเปลี่ยนแปลงไปข้างหน้า 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= 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อัตราการเปลี่ยนแปลงย้อนกลับ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26982" y="5249870"/>
            <a:ext cx="9310718" cy="707886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>
                <a:latin typeface="Tahoma" pitchFamily="34" charset="0"/>
                <a:cs typeface="Tahoma" pitchFamily="34" charset="0"/>
              </a:rPr>
              <a:t>4. สมบัติของระบบคงที่  เช่นความเข้มข้นคงที่แต่ไม่จำเป็นต้องเท่ากัน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สีเข้มคงที่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,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</a:t>
            </a:r>
            <a:br>
              <a:rPr lang="en-US" sz="2000" b="1" dirty="0" smtClean="0"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ระดับ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ของเหลวคงที่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,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อุณหภูมิคงที่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 ฯ</a:t>
            </a:r>
            <a:endParaRPr lang="th-TH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612" y="2285992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</a:t>
            </a:r>
            <a:endParaRPr lang="th-TH" sz="6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1628" y="3071810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</a:t>
            </a:r>
            <a:endParaRPr lang="th-TH" sz="6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24" y="4000504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</a:t>
            </a:r>
            <a:endParaRPr lang="th-TH" sz="6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0124" y="5500702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</a:t>
            </a:r>
            <a:endParaRPr lang="th-TH" sz="6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47313" cy="8197850"/>
          </a:xfrm>
          <a:prstGeom prst="rect">
            <a:avLst/>
          </a:prstGeom>
          <a:noFill/>
        </p:spPr>
      </p:pic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3714750" y="434975"/>
            <a:ext cx="6007100" cy="174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ค่าคงที่สมดุล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714750" y="2306638"/>
            <a:ext cx="5784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(Equilibrium  constant : Kc)</a:t>
            </a:r>
            <a:endParaRPr lang="th-TH" sz="3200" b="1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0" y="2214554"/>
            <a:ext cx="86868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96" y="1500174"/>
            <a:ext cx="8534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38290" y="571480"/>
            <a:ext cx="578647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3200" b="1" baseline="-300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+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</a:t>
            </a:r>
            <a:r>
              <a:rPr lang="en-US" sz="3200" b="1" baseline="-300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(g) </a:t>
            </a:r>
            <a:r>
              <a:rPr lang="en-US" sz="32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3200" dirty="0" smtClean="0">
                <a:latin typeface="Tahoma" pitchFamily="34" charset="0"/>
                <a:ea typeface="Times New Roman" pitchFamily="18" charset="0"/>
                <a:cs typeface="Tahoma" pitchFamily="34" charset="0"/>
                <a:sym typeface="Wingdings 3" pitchFamily="18" charset="2"/>
              </a:rPr>
              <a:t>               </a:t>
            </a:r>
            <a:r>
              <a:rPr lang="en-US" sz="32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2HI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</a:p>
        </p:txBody>
      </p:sp>
      <p:pic>
        <p:nvPicPr>
          <p:cNvPr id="8" name="รูปภาพ 7" descr="ลูกศรสมดุล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34" y="714356"/>
            <a:ext cx="798813" cy="274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1928813" y="4508500"/>
            <a:ext cx="5472112" cy="1800225"/>
          </a:xfrm>
          <a:prstGeom prst="rect">
            <a:avLst/>
          </a:prstGeom>
          <a:noFill/>
          <a:ln w="76200" cmpd="tri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44488" y="2060575"/>
            <a:ext cx="90725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h-TH" sz="2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ที่ภาวะสมดุล  ผลคูณของความเข้มข้นของสารผลิตภัณฑ์ หารด้วยผลคูณความเข้มข้นของสารตั้งต้นที่เหลือ   โดยความเข้มข้นของสารแต่ละชนิดยกกำลังด้วยเลขสัมประสิทธิ์ บอกจำนวนโมลสาร เมื่อดุลสมการแล้ว  </a:t>
            </a:r>
            <a:r>
              <a:rPr lang="th-TH" sz="32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จะมีค่าคงที่เสมอเมื่ออุณหภูมิคงที่</a:t>
            </a:r>
          </a:p>
        </p:txBody>
      </p:sp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523844" y="404813"/>
            <a:ext cx="88583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ความสัมพันธ์ระหว่างความเข้มข้นที่ภาวะสมดุล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84350" y="3644900"/>
            <a:ext cx="5689600" cy="5762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err="1">
                <a:latin typeface="Tahoma" pitchFamily="34" charset="0"/>
                <a:cs typeface="Tahoma" pitchFamily="34" charset="0"/>
              </a:rPr>
              <a:t>aA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+ 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bB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          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cC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+ 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dD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05075" y="4724400"/>
            <a:ext cx="4040188" cy="1439863"/>
            <a:chOff x="1079" y="3067"/>
            <a:chExt cx="2545" cy="907"/>
          </a:xfrm>
        </p:grpSpPr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2167" y="3067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[C]</a:t>
              </a:r>
              <a:r>
                <a:rPr lang="en-US" sz="4000" b="1" baseline="30000">
                  <a:latin typeface="Tahoma" pitchFamily="34" charset="0"/>
                  <a:cs typeface="Tahoma" pitchFamily="34" charset="0"/>
                </a:rPr>
                <a:t>c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  [D]</a:t>
              </a:r>
              <a:r>
                <a:rPr lang="en-US" sz="4000" b="1" baseline="30000">
                  <a:latin typeface="Tahoma" pitchFamily="34" charset="0"/>
                  <a:cs typeface="Tahoma" pitchFamily="34" charset="0"/>
                </a:rPr>
                <a:t>d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2173" y="3521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[A]</a:t>
              </a:r>
              <a:r>
                <a:rPr lang="en-US" sz="4000" b="1" baseline="30000">
                  <a:latin typeface="Tahoma" pitchFamily="34" charset="0"/>
                  <a:cs typeface="Tahoma" pitchFamily="34" charset="0"/>
                </a:rPr>
                <a:t>a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  [B]</a:t>
              </a:r>
              <a:r>
                <a:rPr lang="en-US" sz="4000" b="1" baseline="30000">
                  <a:latin typeface="Tahoma" pitchFamily="34" charset="0"/>
                  <a:cs typeface="Tahoma" pitchFamily="34" charset="0"/>
                </a:rPr>
                <a:t>b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1079" y="3249"/>
              <a:ext cx="997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Kc    =   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2167" y="3475"/>
              <a:ext cx="12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4232275" y="3933825"/>
            <a:ext cx="649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88950" y="522433"/>
            <a:ext cx="9001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ถ้าสารที่เกี่ยวข้องในปฏิกิริยา    มี </a:t>
            </a:r>
            <a:r>
              <a:rPr lang="th-TH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ของแข็งหรือของเหลว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ที่บริสุทธิ์   ไม่ต้องนำมาคิดในการหาค่าคงที่สมดุล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9313" y="2420938"/>
            <a:ext cx="8153400" cy="10080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2400" b="1">
              <a:latin typeface="Tahoma" pitchFamily="34" charset="0"/>
              <a:cs typeface="Tahoma" pitchFamily="34" charset="0"/>
            </a:endParaRPr>
          </a:p>
          <a:p>
            <a:pPr algn="ctr">
              <a:buFontTx/>
              <a:buNone/>
            </a:pPr>
            <a:endParaRPr lang="en-US" sz="24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5213" y="1819420"/>
            <a:ext cx="7648575" cy="946150"/>
            <a:chOff x="444" y="2069"/>
            <a:chExt cx="4818" cy="596"/>
          </a:xfrm>
        </p:grpSpPr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>
              <a:off x="2802" y="2523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444" y="2069"/>
              <a:ext cx="481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b="1" dirty="0">
                  <a:latin typeface="Tahoma" pitchFamily="34" charset="0"/>
                  <a:cs typeface="Tahoma" pitchFamily="34" charset="0"/>
                </a:rPr>
                <a:t>จงเขียนสูตรหา  </a:t>
              </a:r>
              <a:r>
                <a:rPr lang="en-US" b="1" dirty="0" err="1">
                  <a:latin typeface="Tahoma" pitchFamily="34" charset="0"/>
                  <a:cs typeface="Tahoma" pitchFamily="34" charset="0"/>
                </a:rPr>
                <a:t>Kc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ของปฏิกิริยาต่อไปนี้</a:t>
              </a:r>
            </a:p>
            <a:p>
              <a:r>
                <a:rPr lang="en-US" b="1" dirty="0">
                  <a:latin typeface="Tahoma" pitchFamily="34" charset="0"/>
                  <a:cs typeface="Tahoma" pitchFamily="34" charset="0"/>
                </a:rPr>
                <a:t>    N</a:t>
              </a:r>
              <a:r>
                <a:rPr lang="en-US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(g) + 3H</a:t>
              </a:r>
              <a:r>
                <a:rPr lang="en-US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(g)              2NH</a:t>
              </a:r>
              <a:r>
                <a:rPr lang="en-US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(g)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81100" y="3214686"/>
            <a:ext cx="4249738" cy="1439863"/>
            <a:chOff x="2031" y="2296"/>
            <a:chExt cx="2677" cy="907"/>
          </a:xfrm>
        </p:grpSpPr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3119" y="2296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   [NH</a:t>
              </a:r>
              <a:r>
                <a:rPr lang="en-US" sz="3200" b="1" baseline="-2500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4000" b="1" baseline="30000">
                  <a:latin typeface="Tahoma" pitchFamily="34" charset="0"/>
                  <a:cs typeface="Tahoma" pitchFamily="34" charset="0"/>
                </a:rPr>
                <a:t>2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3125" y="2750"/>
              <a:ext cx="158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[N</a:t>
              </a:r>
              <a:r>
                <a:rPr lang="en-US" sz="3200" b="1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]  [H</a:t>
              </a:r>
              <a:r>
                <a:rPr lang="en-US" sz="3200" b="1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sz="4000" b="1" baseline="30000">
                  <a:latin typeface="Tahoma" pitchFamily="34" charset="0"/>
                  <a:cs typeface="Tahoma" pitchFamily="34" charset="0"/>
                </a:rPr>
                <a:t>3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2031" y="2478"/>
              <a:ext cx="997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 dirty="0" err="1">
                  <a:latin typeface="Tahoma" pitchFamily="34" charset="0"/>
                  <a:cs typeface="Tahoma" pitchFamily="34" charset="0"/>
                </a:rPr>
                <a:t>Kc</a:t>
              </a:r>
              <a:r>
                <a:rPr lang="en-US" sz="3200" b="1" dirty="0">
                  <a:latin typeface="Tahoma" pitchFamily="34" charset="0"/>
                  <a:cs typeface="Tahoma" pitchFamily="34" charset="0"/>
                </a:rPr>
                <a:t>    =   </a:t>
              </a:r>
              <a:endParaRPr lang="th-TH" sz="40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>
              <a:off x="3119" y="2704"/>
              <a:ext cx="12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5310" name="Line 14"/>
          <p:cNvSpPr>
            <a:spLocks noChangeShapeType="1"/>
          </p:cNvSpPr>
          <p:nvPr/>
        </p:nvSpPr>
        <p:spPr bwMode="auto">
          <a:xfrm flipH="1">
            <a:off x="4808538" y="2683020"/>
            <a:ext cx="504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411906" y="3158168"/>
            <a:ext cx="240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(mol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435514" y="3811466"/>
            <a:ext cx="240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(mol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th-TH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483344" y="3801110"/>
            <a:ext cx="2017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>
              <a:solidFill>
                <a:srgbClr val="FF0000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953264" y="5072074"/>
            <a:ext cx="240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(dm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mol)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976344" y="5013274"/>
            <a:ext cx="240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1</a:t>
            </a:r>
            <a:endParaRPr lang="th-TH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167050" y="5656216"/>
            <a:ext cx="240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(mol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167050" y="5584778"/>
            <a:ext cx="2017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>
              <a:solidFill>
                <a:srgbClr val="FF0000"/>
              </a:solidFill>
            </a:endParaRPr>
          </a:p>
        </p:txBody>
      </p:sp>
      <p:sp>
        <p:nvSpPr>
          <p:cNvPr id="20" name="ลูกศรขวา 19"/>
          <p:cNvSpPr/>
          <p:nvPr/>
        </p:nvSpPr>
        <p:spPr bwMode="auto">
          <a:xfrm>
            <a:off x="5738818" y="5143512"/>
            <a:ext cx="857256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88950" y="522433"/>
            <a:ext cx="9001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ปฏิกิริยาที่สารทุกชนิดอยู่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ในวัฎ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ภาคเดียวกัน  เรียกว่า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      </a:t>
            </a: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 สมดุลเอกพันธุ์ ”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เช่น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5284" y="2071678"/>
            <a:ext cx="472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 [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Cu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Cl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)</a:t>
            </a:r>
            <a:r>
              <a:rPr lang="th-TH" sz="2400" b="1" baseline="-25000" dirty="0">
                <a:latin typeface="Tahoma" pitchFamily="34" charset="0"/>
                <a:cs typeface="Tahoma" pitchFamily="34" charset="0"/>
              </a:rPr>
              <a:t>4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]</a:t>
            </a:r>
            <a:r>
              <a:rPr lang="th-TH" sz="2400" b="1" baseline="30000" dirty="0">
                <a:latin typeface="Tahoma" pitchFamily="34" charset="0"/>
                <a:cs typeface="Tahoma" pitchFamily="34" charset="0"/>
              </a:rPr>
              <a:t>2 </a:t>
            </a:r>
            <a:r>
              <a:rPr lang="th-TH" sz="2400" b="1" baseline="30000" dirty="0" smtClean="0">
                <a:latin typeface="Tahoma" pitchFamily="34" charset="0"/>
                <a:cs typeface="Tahoma" pitchFamily="34" charset="0"/>
              </a:rPr>
              <a:t>–</a:t>
            </a:r>
            <a:r>
              <a:rPr lang="th-TH" sz="2400" b="1" baseline="-25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baseline="-250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+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4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th-TH" sz="2400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th-TH" sz="2400" b="1" baseline="-25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l)</a:t>
            </a:r>
            <a:r>
              <a:rPr lang="th-TH" sz="2400" b="1" baseline="-25000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083321" y="2071680"/>
            <a:ext cx="4429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[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Cu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(H</a:t>
            </a:r>
            <a:r>
              <a:rPr lang="th-TH" sz="24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O)</a:t>
            </a:r>
            <a:r>
              <a:rPr lang="th-TH" sz="2400" b="1" baseline="-25000" dirty="0">
                <a:latin typeface="Tahoma" pitchFamily="34" charset="0"/>
                <a:cs typeface="Tahoma" pitchFamily="34" charset="0"/>
              </a:rPr>
              <a:t>4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]</a:t>
            </a:r>
            <a:r>
              <a:rPr lang="th-TH" sz="2400" b="1" baseline="30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th-TH" sz="2400" b="1" baseline="-25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baseline="-250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+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4Cl </a:t>
            </a:r>
            <a:r>
              <a:rPr lang="th-TH" sz="2400" b="1" baseline="380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th-TH" sz="2400" b="1" baseline="-250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baseline="-25000" dirty="0" err="1" smtClean="0">
                <a:latin typeface="Tahoma" pitchFamily="34" charset="0"/>
                <a:cs typeface="Tahoma" pitchFamily="34" charset="0"/>
              </a:rPr>
              <a:t>aq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)</a:t>
            </a:r>
            <a:endParaRPr lang="th-TH" sz="2400" b="1" baseline="38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3844" y="3977350"/>
            <a:ext cx="9001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ปฏิกิริยาที่สารในสมดุลอยู่</a:t>
            </a:r>
            <a:r>
              <a:rPr lang="th-TH" b="1" dirty="0" err="1" smtClean="0">
                <a:latin typeface="Tahoma" pitchFamily="34" charset="0"/>
                <a:cs typeface="Tahoma" pitchFamily="34" charset="0"/>
              </a:rPr>
              <a:t>ในวัฎ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ภาคต่างกัน  เรียกว่า</a:t>
            </a:r>
            <a:br>
              <a:rPr lang="th-TH" b="1" dirty="0" smtClean="0"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      </a:t>
            </a: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 สมดุลวิวิธพันธุ์ ”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เช่น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523844" y="5691862"/>
            <a:ext cx="8501122" cy="523220"/>
            <a:chOff x="809596" y="5000636"/>
            <a:chExt cx="8501122" cy="523220"/>
          </a:xfrm>
        </p:grpSpPr>
        <p:sp>
          <p:nvSpPr>
            <p:cNvPr id="12" name="Text Box 3" descr="Shingle"/>
            <p:cNvSpPr txBox="1">
              <a:spLocks noChangeArrowheads="1"/>
            </p:cNvSpPr>
            <p:nvPr/>
          </p:nvSpPr>
          <p:spPr bwMode="auto">
            <a:xfrm>
              <a:off x="809596" y="5000636"/>
              <a:ext cx="8501122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Fe</a:t>
              </a:r>
              <a:r>
                <a:rPr lang="en-US" b="1" baseline="4000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2+</a:t>
              </a:r>
              <a:r>
                <a:rPr lang="en-US" sz="1800" b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(</a:t>
              </a:r>
              <a:r>
                <a:rPr lang="en-US" sz="18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aq</a:t>
              </a:r>
              <a:r>
                <a:rPr lang="en-US" sz="18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)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  +  Ag</a:t>
              </a:r>
              <a:r>
                <a:rPr lang="en-US" b="1" baseline="40000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+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(</a:t>
              </a:r>
              <a:r>
                <a:rPr lang="en-US" sz="20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aq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)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            Fe</a:t>
              </a:r>
              <a:r>
                <a:rPr lang="en-US" b="1" baseline="40000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3+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(</a:t>
              </a:r>
              <a:r>
                <a:rPr lang="en-US" sz="2000" b="1" dirty="0" err="1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aq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)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  +  Ag</a:t>
              </a:r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cs typeface="Tahoma" pitchFamily="34" charset="0"/>
                  <a:sym typeface="Wingdings"/>
                </a:rPr>
                <a:t>(s)</a:t>
              </a:r>
              <a:endParaRPr lang="th-TH" sz="2000" b="1" baseline="-25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รูปภาพ 12" descr="ลูกศร 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3297" y="5072074"/>
              <a:ext cx="669769" cy="398672"/>
            </a:xfrm>
            <a:prstGeom prst="rect">
              <a:avLst/>
            </a:prstGeom>
          </p:spPr>
        </p:pic>
      </p:grpSp>
      <p:cxnSp>
        <p:nvCxnSpPr>
          <p:cNvPr id="15" name="ตัวเชื่อมต่อโค้ง 14"/>
          <p:cNvCxnSpPr/>
          <p:nvPr/>
        </p:nvCxnSpPr>
        <p:spPr bwMode="auto">
          <a:xfrm flipV="1">
            <a:off x="166654" y="2857496"/>
            <a:ext cx="9501254" cy="78581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92188" y="836613"/>
            <a:ext cx="7648575" cy="1373187"/>
            <a:chOff x="444" y="482"/>
            <a:chExt cx="4818" cy="865"/>
          </a:xfrm>
        </p:grpSpPr>
        <p:sp>
          <p:nvSpPr>
            <p:cNvPr id="56326" name="Line 6"/>
            <p:cNvSpPr>
              <a:spLocks noChangeShapeType="1"/>
            </p:cNvSpPr>
            <p:nvPr/>
          </p:nvSpPr>
          <p:spPr bwMode="auto">
            <a:xfrm>
              <a:off x="2666" y="1162"/>
              <a:ext cx="3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444" y="482"/>
              <a:ext cx="481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th-TH" b="1" dirty="0">
                  <a:latin typeface="Tahoma" pitchFamily="34" charset="0"/>
                  <a:cs typeface="Tahoma" pitchFamily="34" charset="0"/>
                </a:rPr>
                <a:t>จงเขียนสูตรหา  </a:t>
              </a:r>
              <a:r>
                <a:rPr lang="en-US" b="1" dirty="0" err="1">
                  <a:latin typeface="Tahoma" pitchFamily="34" charset="0"/>
                  <a:cs typeface="Tahoma" pitchFamily="34" charset="0"/>
                </a:rPr>
                <a:t>Kc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ของปฏิกิริยาต่อไปนี้</a:t>
              </a:r>
            </a:p>
            <a:p>
              <a:endParaRPr lang="th-TH" b="1" dirty="0">
                <a:latin typeface="Tahoma" pitchFamily="34" charset="0"/>
                <a:cs typeface="Tahoma" pitchFamily="34" charset="0"/>
              </a:endParaRPr>
            </a:p>
            <a:p>
              <a:r>
                <a:rPr lang="en-US" b="1" dirty="0">
                  <a:latin typeface="Tahoma" pitchFamily="34" charset="0"/>
                  <a:cs typeface="Tahoma" pitchFamily="34" charset="0"/>
                </a:rPr>
                <a:t>    A</a:t>
              </a:r>
              <a:r>
                <a:rPr lang="en-US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(g) + 3M(s)                A</a:t>
              </a:r>
              <a:r>
                <a:rPr lang="en-US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M</a:t>
              </a:r>
              <a:r>
                <a:rPr lang="en-US" b="1" baseline="-25000" dirty="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b="1" dirty="0">
                  <a:latin typeface="Tahoma" pitchFamily="34" charset="0"/>
                  <a:cs typeface="Tahoma" pitchFamily="34" charset="0"/>
                </a:rPr>
                <a:t>(g)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216150" y="2636838"/>
            <a:ext cx="4249738" cy="1439862"/>
            <a:chOff x="1396" y="1706"/>
            <a:chExt cx="2677" cy="907"/>
          </a:xfrm>
        </p:grpSpPr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2484" y="1706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   [A</a:t>
              </a:r>
              <a:r>
                <a:rPr lang="en-US" sz="3200" b="1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M</a:t>
              </a:r>
              <a:r>
                <a:rPr lang="en-US" sz="3200" b="1" baseline="-25000"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]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2490" y="2160"/>
              <a:ext cx="158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 dirty="0">
                  <a:latin typeface="Tahoma" pitchFamily="34" charset="0"/>
                  <a:cs typeface="Tahoma" pitchFamily="34" charset="0"/>
                </a:rPr>
                <a:t>     [A</a:t>
              </a:r>
              <a:r>
                <a:rPr lang="en-US" sz="3200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3200" b="1" dirty="0">
                  <a:latin typeface="Tahoma" pitchFamily="34" charset="0"/>
                  <a:cs typeface="Tahoma" pitchFamily="34" charset="0"/>
                </a:rPr>
                <a:t>]  </a:t>
              </a:r>
              <a:endParaRPr lang="th-TH" sz="40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396" y="1888"/>
              <a:ext cx="997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 dirty="0" err="1">
                  <a:latin typeface="Tahoma" pitchFamily="34" charset="0"/>
                  <a:cs typeface="Tahoma" pitchFamily="34" charset="0"/>
                </a:rPr>
                <a:t>Kc</a:t>
              </a:r>
              <a:r>
                <a:rPr lang="en-US" sz="3200" b="1" dirty="0">
                  <a:latin typeface="Tahoma" pitchFamily="34" charset="0"/>
                  <a:cs typeface="Tahoma" pitchFamily="34" charset="0"/>
                </a:rPr>
                <a:t>    =   </a:t>
              </a:r>
              <a:endParaRPr lang="th-TH" sz="4000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>
              <a:off x="2484" y="2114"/>
              <a:ext cx="12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92413" y="1557338"/>
            <a:ext cx="1295400" cy="720725"/>
            <a:chOff x="1759" y="1344"/>
            <a:chExt cx="816" cy="454"/>
          </a:xfrm>
        </p:grpSpPr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flipH="1">
              <a:off x="1759" y="1389"/>
              <a:ext cx="816" cy="36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>
              <a:off x="1850" y="1344"/>
              <a:ext cx="544" cy="454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738158" y="4786322"/>
            <a:ext cx="892968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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เนื่องจาก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หน่วยของค่าคงที่สมดุล   มีค่าแตกต่างกันตามลักษณะของปฏิกิริยา บางปฏิกิริยาไม่มีหน่วย ดังนั้นเราจึงไม่คำนึงถึงหน่วยของค่าคงที่สมดุล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738950" y="2643182"/>
            <a:ext cx="240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mol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th-TH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762558" y="3296480"/>
            <a:ext cx="2405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mol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4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th-TH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596074" y="3214686"/>
            <a:ext cx="2017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81430" y="4071942"/>
            <a:ext cx="1928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ไม่มีหน่วย</a:t>
            </a:r>
            <a:endParaRPr lang="th-TH" b="1" baseline="40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810388" y="3429000"/>
            <a:ext cx="1428760" cy="28575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7034226" y="2938458"/>
            <a:ext cx="1428760" cy="28575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4519613" y="2060575"/>
            <a:ext cx="5762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92188" y="981075"/>
            <a:ext cx="7648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latin typeface="Tahoma" pitchFamily="34" charset="0"/>
                <a:cs typeface="Tahoma" pitchFamily="34" charset="0"/>
              </a:rPr>
              <a:t>จงเขียนสูตรหา  </a:t>
            </a:r>
            <a:r>
              <a:rPr lang="en-US" b="1">
                <a:latin typeface="Tahoma" pitchFamily="34" charset="0"/>
                <a:cs typeface="Tahoma" pitchFamily="34" charset="0"/>
              </a:rPr>
              <a:t>Kc </a:t>
            </a:r>
            <a:r>
              <a:rPr lang="th-TH" b="1">
                <a:latin typeface="Tahoma" pitchFamily="34" charset="0"/>
                <a:cs typeface="Tahoma" pitchFamily="34" charset="0"/>
              </a:rPr>
              <a:t>ของปฏิกิริยาต่อไปนี้</a:t>
            </a:r>
          </a:p>
          <a:p>
            <a:endParaRPr lang="th-TH" b="1">
              <a:latin typeface="Tahoma" pitchFamily="34" charset="0"/>
              <a:cs typeface="Tahoma" pitchFamily="34" charset="0"/>
            </a:endParaRPr>
          </a:p>
          <a:p>
            <a:r>
              <a:rPr lang="en-US" b="1">
                <a:latin typeface="Tahoma" pitchFamily="34" charset="0"/>
                <a:cs typeface="Tahoma" pitchFamily="34" charset="0"/>
              </a:rPr>
              <a:t>    2H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(g) + O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(g)                2H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O(l)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943350" y="2636838"/>
            <a:ext cx="23034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    1</a:t>
            </a:r>
            <a:endParaRPr lang="th-TH" sz="4000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952875" y="3357563"/>
            <a:ext cx="25844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[H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</a:t>
            </a:r>
            <a:r>
              <a:rPr lang="en-US" sz="3200" b="1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[O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 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216150" y="2925763"/>
            <a:ext cx="15827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Kc    =   </a:t>
            </a:r>
            <a:endParaRPr lang="th-TH" sz="4000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943350" y="3284538"/>
            <a:ext cx="2378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4448175" y="2205038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065213" y="4437063"/>
            <a:ext cx="7648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latin typeface="Tahoma" pitchFamily="34" charset="0"/>
                <a:cs typeface="Tahoma" pitchFamily="34" charset="0"/>
              </a:rPr>
              <a:t>หน่วยของค่าคงที่นี้คือ         </a:t>
            </a:r>
            <a:r>
              <a:rPr lang="en-US" b="1">
                <a:latin typeface="Tahoma" pitchFamily="34" charset="0"/>
                <a:cs typeface="Tahoma" pitchFamily="34" charset="0"/>
              </a:rPr>
              <a:t>1 </a:t>
            </a:r>
          </a:p>
          <a:p>
            <a:r>
              <a:rPr lang="en-US" b="1">
                <a:latin typeface="Tahoma" pitchFamily="34" charset="0"/>
                <a:cs typeface="Tahoma" pitchFamily="34" charset="0"/>
              </a:rPr>
              <a:t>                                   (mol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4881563" y="486886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4305300" y="5734050"/>
            <a:ext cx="3313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latin typeface="Tahoma" pitchFamily="34" charset="0"/>
                <a:cs typeface="Tahoma" pitchFamily="34" charset="0"/>
              </a:rPr>
              <a:t>หรือ</a:t>
            </a:r>
            <a:r>
              <a:rPr lang="en-US" b="1">
                <a:latin typeface="Tahoma" pitchFamily="34" charset="0"/>
                <a:cs typeface="Tahoma" pitchFamily="34" charset="0"/>
              </a:rPr>
              <a:t> (mol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)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 descr="chemistry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280592" y="692696"/>
            <a:ext cx="62646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12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ลองทำดู</a:t>
            </a:r>
            <a:endParaRPr lang="th-TH" sz="12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92760" y="2492896"/>
            <a:ext cx="626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สมดุลเคมี</a:t>
            </a:r>
            <a:endParaRPr lang="th-TH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64968" y="3789040"/>
            <a:ext cx="4048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สมดุลเคมี</a:t>
            </a:r>
            <a:endParaRPr lang="th-TH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361950" y="1844675"/>
            <a:ext cx="91455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</a:t>
            </a:r>
            <a:r>
              <a:rPr lang="th-TH" b="1">
                <a:latin typeface="Tahoma" pitchFamily="34" charset="0"/>
                <a:cs typeface="Tahoma" pitchFamily="34" charset="0"/>
              </a:rPr>
              <a:t>   ให้ความเข้มข้นสารที่สมดุลมา   แทนค่าหา </a:t>
            </a:r>
            <a:r>
              <a:rPr lang="en-US" b="1">
                <a:latin typeface="Tahoma" pitchFamily="34" charset="0"/>
                <a:cs typeface="Tahoma" pitchFamily="34" charset="0"/>
              </a:rPr>
              <a:t>K </a:t>
            </a:r>
            <a:br>
              <a:rPr lang="en-US" b="1">
                <a:latin typeface="Tahoma" pitchFamily="34" charset="0"/>
                <a:cs typeface="Tahoma" pitchFamily="34" charset="0"/>
              </a:rPr>
            </a:br>
            <a:r>
              <a:rPr lang="en-US" b="1">
                <a:latin typeface="Tahoma" pitchFamily="34" charset="0"/>
                <a:cs typeface="Tahoma" pitchFamily="34" charset="0"/>
              </a:rPr>
              <a:t>       </a:t>
            </a:r>
            <a:r>
              <a:rPr lang="th-TH" b="1">
                <a:latin typeface="Tahoma" pitchFamily="34" charset="0"/>
                <a:cs typeface="Tahoma" pitchFamily="34" charset="0"/>
              </a:rPr>
              <a:t>ในสูตรได้เลย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631825" y="620713"/>
            <a:ext cx="4176713" cy="625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99FF"/>
                    </a:gs>
                    <a:gs pos="8000">
                      <a:srgbClr val="00CCCC"/>
                    </a:gs>
                    <a:gs pos="23500">
                      <a:srgbClr val="9999FF"/>
                    </a:gs>
                    <a:gs pos="30001">
                      <a:srgbClr val="2E6792"/>
                    </a:gs>
                    <a:gs pos="35501">
                      <a:srgbClr val="3333CC"/>
                    </a:gs>
                    <a:gs pos="40500">
                      <a:srgbClr val="1170FF"/>
                    </a:gs>
                    <a:gs pos="50000">
                      <a:srgbClr val="006699"/>
                    </a:gs>
                    <a:gs pos="59500">
                      <a:srgbClr val="1170FF"/>
                    </a:gs>
                    <a:gs pos="64500">
                      <a:srgbClr val="3333CC"/>
                    </a:gs>
                    <a:gs pos="70000">
                      <a:srgbClr val="2E6792"/>
                    </a:gs>
                    <a:gs pos="76500">
                      <a:srgbClr val="9999FF"/>
                    </a:gs>
                    <a:gs pos="92000">
                      <a:srgbClr val="00CCCC"/>
                    </a:gs>
                    <a:gs pos="100000">
                      <a:srgbClr val="3399FF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ลักษณะคำถาม..    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44488" y="2979738"/>
            <a:ext cx="92900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th-TH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</a:t>
            </a:r>
            <a:r>
              <a:rPr lang="th-TH" b="1">
                <a:latin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ให้ความเข้มข้นบางสารมาไม่ครบ  หาความเข้มข้นสาร</a:t>
            </a:r>
            <a:br>
              <a:rPr lang="th-TH" b="1">
                <a:latin typeface="Tahoma" pitchFamily="34" charset="0"/>
                <a:cs typeface="Tahoma" pitchFamily="34" charset="0"/>
              </a:rPr>
            </a:br>
            <a:r>
              <a:rPr lang="th-TH" b="1">
                <a:latin typeface="Tahoma" pitchFamily="34" charset="0"/>
                <a:cs typeface="Tahoma" pitchFamily="34" charset="0"/>
              </a:rPr>
              <a:t>     จากความสัมพันธ์ในสมการที่ดุลแล้ว (สัดส่วนโมล)แล้ว</a:t>
            </a:r>
            <a:br>
              <a:rPr lang="th-TH" b="1">
                <a:latin typeface="Tahoma" pitchFamily="34" charset="0"/>
                <a:cs typeface="Tahoma" pitchFamily="34" charset="0"/>
              </a:rPr>
            </a:br>
            <a:r>
              <a:rPr lang="th-TH" b="1">
                <a:latin typeface="Tahoma" pitchFamily="34" charset="0"/>
                <a:cs typeface="Tahoma" pitchFamily="34" charset="0"/>
              </a:rPr>
              <a:t>     แทนค่าในสูตร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44488" y="4564063"/>
            <a:ext cx="9145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</a:t>
            </a:r>
            <a:r>
              <a:rPr lang="th-TH" b="1">
                <a:latin typeface="Tahoma" pitchFamily="34" charset="0"/>
                <a:cs typeface="Tahoma" pitchFamily="34" charset="0"/>
              </a:rPr>
              <a:t>   ให้ค่า  </a:t>
            </a:r>
            <a:r>
              <a:rPr lang="en-US" b="1">
                <a:latin typeface="Tahoma" pitchFamily="34" charset="0"/>
                <a:cs typeface="Tahoma" pitchFamily="34" charset="0"/>
              </a:rPr>
              <a:t>K </a:t>
            </a:r>
            <a:r>
              <a:rPr lang="th-TH" b="1">
                <a:latin typeface="Tahoma" pitchFamily="34" charset="0"/>
                <a:cs typeface="Tahoma" pitchFamily="34" charset="0"/>
              </a:rPr>
              <a:t>มา   แล้วให้หาความเข้มข้นสาร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Oval 7"/>
          <p:cNvSpPr>
            <a:spLocks noChangeArrowheads="1"/>
          </p:cNvSpPr>
          <p:nvPr/>
        </p:nvSpPr>
        <p:spPr bwMode="auto">
          <a:xfrm>
            <a:off x="200025" y="2924175"/>
            <a:ext cx="1944688" cy="72072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415925" y="552450"/>
            <a:ext cx="74168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การคำนวณหาค่าคงที่สมดุล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44488" y="1557338"/>
            <a:ext cx="9145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ความสัมพันธ์ของสาร  จะต้องเป็นความเข้มข้นในหน่วย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mol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และเป็น 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ความเข้มข้น ณ ภาวะสมดุล </a:t>
            </a:r>
            <a:r>
              <a:rPr lang="th-TH" b="1">
                <a:latin typeface="Tahoma" pitchFamily="34" charset="0"/>
                <a:cs typeface="Tahoma" pitchFamily="34" charset="0"/>
              </a:rPr>
              <a:t>เท่านั้น 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73050" y="2997200"/>
            <a:ext cx="963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จากปฏิกิริยา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A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(s)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+ 2B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dirty="0"/>
              <a:t> </a:t>
            </a:r>
            <a:r>
              <a:rPr lang="en-US" dirty="0"/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+ C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   </a:t>
            </a:r>
            <a:r>
              <a:rPr lang="th-TH" b="1" dirty="0">
                <a:latin typeface="Tahoma" pitchFamily="34" charset="0"/>
                <a:cs typeface="Tahoma" pitchFamily="34" charset="0"/>
                <a:sym typeface="Wingdings 3" pitchFamily="18" charset="2"/>
              </a:rPr>
              <a:t>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2D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80988" y="3565525"/>
            <a:ext cx="91455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ที่สมดุลในภาชนะขนาด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มี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A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4 mol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B  4 mol C  2  mol 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D  6 mol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จงคำนวณหาค่าคงที่สมดุล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49538" y="4797425"/>
            <a:ext cx="4249737" cy="1439863"/>
            <a:chOff x="1669" y="3022"/>
            <a:chExt cx="2677" cy="907"/>
          </a:xfrm>
        </p:grpSpPr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2757" y="3022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   [D]</a:t>
              </a:r>
              <a:r>
                <a:rPr lang="en-US" sz="4000" b="1" baseline="30000">
                  <a:latin typeface="Tahoma" pitchFamily="34" charset="0"/>
                  <a:cs typeface="Tahoma" pitchFamily="34" charset="0"/>
                </a:rPr>
                <a:t>2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2763" y="3476"/>
              <a:ext cx="158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[B]</a:t>
              </a:r>
              <a:r>
                <a:rPr lang="en-US" sz="3200" b="1" baseline="30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 [C]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1669" y="3204"/>
              <a:ext cx="997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K    =   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9644" name="Line 12"/>
          <p:cNvSpPr>
            <a:spLocks noChangeShapeType="1"/>
          </p:cNvSpPr>
          <p:nvPr/>
        </p:nvSpPr>
        <p:spPr bwMode="auto">
          <a:xfrm>
            <a:off x="4376738" y="5445125"/>
            <a:ext cx="17287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44488" y="692150"/>
            <a:ext cx="813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หาความเข้มข้น ณ ภาวะสมดุล ในหน่วย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mol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65125" y="2120900"/>
            <a:ext cx="9145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ที่สมดุลใน</a:t>
            </a:r>
            <a:r>
              <a:rPr lang="th-TH" b="1" u="sng">
                <a:latin typeface="Tahoma" pitchFamily="34" charset="0"/>
                <a:cs typeface="Tahoma" pitchFamily="34" charset="0"/>
              </a:rPr>
              <a:t>ภาชนะขนาด </a:t>
            </a:r>
            <a:r>
              <a:rPr lang="en-US" b="1" u="sng">
                <a:latin typeface="Tahoma" pitchFamily="34" charset="0"/>
                <a:cs typeface="Tahoma" pitchFamily="34" charset="0"/>
              </a:rPr>
              <a:t>2</a:t>
            </a:r>
            <a:r>
              <a:rPr lang="th-TH" b="1" u="sng">
                <a:latin typeface="Tahoma" pitchFamily="34" charset="0"/>
                <a:cs typeface="Tahoma" pitchFamily="34" charset="0"/>
              </a:rPr>
              <a:t> </a:t>
            </a:r>
            <a:r>
              <a:rPr lang="en-US" b="1" u="sng">
                <a:latin typeface="Tahoma" pitchFamily="34" charset="0"/>
                <a:cs typeface="Tahoma" pitchFamily="34" charset="0"/>
              </a:rPr>
              <a:t>dm</a:t>
            </a:r>
            <a:r>
              <a:rPr lang="en-US" b="1" u="sng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  </a:t>
            </a:r>
            <a:r>
              <a:rPr lang="th-TH" b="1">
                <a:latin typeface="Tahoma" pitchFamily="34" charset="0"/>
                <a:cs typeface="Tahoma" pitchFamily="34" charset="0"/>
              </a:rPr>
              <a:t>มี  </a:t>
            </a:r>
            <a:r>
              <a:rPr lang="en-US" b="1">
                <a:latin typeface="Tahoma" pitchFamily="34" charset="0"/>
                <a:cs typeface="Tahoma" pitchFamily="34" charset="0"/>
              </a:rPr>
              <a:t> A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</a:rPr>
              <a:t>4 mol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</a:rPr>
              <a:t>B  4 mol C  2  mol   </a:t>
            </a:r>
            <a:r>
              <a:rPr lang="th-TH" b="1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>
                <a:latin typeface="Tahoma" pitchFamily="34" charset="0"/>
                <a:cs typeface="Tahoma" pitchFamily="34" charset="0"/>
              </a:rPr>
              <a:t>D  6 mol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74650" y="1374775"/>
            <a:ext cx="813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จาก......ความเข้มข้น   </a:t>
            </a:r>
            <a:r>
              <a:rPr lang="en-US" b="1">
                <a:latin typeface="Tahoma" pitchFamily="34" charset="0"/>
                <a:cs typeface="Tahoma" pitchFamily="34" charset="0"/>
              </a:rPr>
              <a:t>=  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mol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ปริมาตร (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88950" y="3284538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ความเข้มข้น  </a:t>
            </a:r>
            <a:r>
              <a:rPr lang="en-US" b="1">
                <a:latin typeface="Tahoma" pitchFamily="34" charset="0"/>
                <a:cs typeface="Tahoma" pitchFamily="34" charset="0"/>
              </a:rPr>
              <a:t>[B]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=    4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2     =     2  mol</a:t>
            </a:r>
            <a:r>
              <a:rPr lang="th-TH" b="1">
                <a:latin typeface="Tahoma" pitchFamily="34" charset="0"/>
                <a:cs typeface="Tahoma" pitchFamily="34" charset="0"/>
              </a:rPr>
              <a:t>/ (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)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663825" y="3933825"/>
            <a:ext cx="653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[C]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=    2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2     =     1  mol</a:t>
            </a:r>
            <a:r>
              <a:rPr lang="th-TH" b="1">
                <a:latin typeface="Tahoma" pitchFamily="34" charset="0"/>
                <a:cs typeface="Tahoma" pitchFamily="34" charset="0"/>
              </a:rPr>
              <a:t>/ (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)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2663825" y="4568825"/>
            <a:ext cx="653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[D]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=    6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2     =     3  mol</a:t>
            </a:r>
            <a:r>
              <a:rPr lang="th-TH" b="1">
                <a:latin typeface="Tahoma" pitchFamily="34" charset="0"/>
                <a:cs typeface="Tahoma" pitchFamily="34" charset="0"/>
              </a:rPr>
              <a:t>/ (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)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06450" y="5202238"/>
            <a:ext cx="5111750" cy="1439862"/>
            <a:chOff x="580" y="3294"/>
            <a:chExt cx="3220" cy="907"/>
          </a:xfrm>
        </p:grpSpPr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2757" y="3294"/>
              <a:ext cx="104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   [3]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>
              <a:off x="2763" y="3748"/>
              <a:ext cx="1037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[2]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[1]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580" y="3476"/>
              <a:ext cx="208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th-TH" b="1">
                  <a:latin typeface="Tahoma" pitchFamily="34" charset="0"/>
                  <a:cs typeface="Tahoma" pitchFamily="34" charset="0"/>
                </a:rPr>
                <a:t>แทนค่า      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K    =   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>
              <a:off x="2757" y="3702"/>
              <a:ext cx="9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6537325" y="5445125"/>
            <a:ext cx="3368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ahoma" pitchFamily="34" charset="0"/>
                <a:cs typeface="Tahoma" pitchFamily="34" charset="0"/>
              </a:rPr>
              <a:t>=  2.25    </a:t>
            </a:r>
            <a:r>
              <a:rPr lang="en-US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Ans</a:t>
            </a:r>
            <a:endParaRPr lang="th-TH" sz="3600" b="1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6465888" y="5229225"/>
            <a:ext cx="3240087" cy="12239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784350" y="260350"/>
            <a:ext cx="792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จากแผนภาพ เข้าสู่สมดุลที่ </a:t>
            </a:r>
            <a:r>
              <a:rPr lang="en-US" b="1">
                <a:latin typeface="Tahoma" pitchFamily="34" charset="0"/>
                <a:cs typeface="Tahoma" pitchFamily="34" charset="0"/>
              </a:rPr>
              <a:t>t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1</a:t>
            </a:r>
            <a:r>
              <a:rPr lang="th-TH" b="1" baseline="-25000">
                <a:latin typeface="Tahoma" pitchFamily="34" charset="0"/>
                <a:cs typeface="Tahoma" pitchFamily="34" charset="0"/>
              </a:rPr>
              <a:t>  </a:t>
            </a:r>
            <a:r>
              <a:rPr lang="th-TH" b="1">
                <a:latin typeface="Tahoma" pitchFamily="34" charset="0"/>
                <a:cs typeface="Tahoma" pitchFamily="34" charset="0"/>
              </a:rPr>
              <a:t>จงหาค่าคงที่สมดุล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838200"/>
            <a:ext cx="6438900" cy="3917950"/>
            <a:chOff x="1152" y="528"/>
            <a:chExt cx="3744" cy="246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88" y="2592"/>
              <a:ext cx="3408" cy="404"/>
              <a:chOff x="1488" y="2592"/>
              <a:chExt cx="3408" cy="404"/>
            </a:xfrm>
          </p:grpSpPr>
          <p:sp>
            <p:nvSpPr>
              <p:cNvPr id="84997" name="Line 5"/>
              <p:cNvSpPr>
                <a:spLocks noChangeShapeType="1"/>
              </p:cNvSpPr>
              <p:nvPr/>
            </p:nvSpPr>
            <p:spPr bwMode="auto">
              <a:xfrm>
                <a:off x="1488" y="2640"/>
                <a:ext cx="32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84998" name="Text Box 6"/>
              <p:cNvSpPr txBox="1">
                <a:spLocks noChangeArrowheads="1"/>
              </p:cNvSpPr>
              <p:nvPr/>
            </p:nvSpPr>
            <p:spPr bwMode="auto">
              <a:xfrm>
                <a:off x="4416" y="2592"/>
                <a:ext cx="4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เวลา</a:t>
                </a:r>
                <a:endParaRPr lang="th-TH" sz="3600" b="1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152" y="528"/>
              <a:ext cx="528" cy="2112"/>
              <a:chOff x="1152" y="528"/>
              <a:chExt cx="528" cy="2112"/>
            </a:xfrm>
          </p:grpSpPr>
          <p:sp>
            <p:nvSpPr>
              <p:cNvPr id="85000" name="Line 8"/>
              <p:cNvSpPr>
                <a:spLocks noChangeShapeType="1"/>
              </p:cNvSpPr>
              <p:nvPr/>
            </p:nvSpPr>
            <p:spPr bwMode="auto">
              <a:xfrm flipV="1">
                <a:off x="1488" y="912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1152" y="528"/>
                <a:ext cx="528" cy="1834"/>
                <a:chOff x="1152" y="528"/>
                <a:chExt cx="528" cy="1834"/>
              </a:xfrm>
            </p:grpSpPr>
            <p:sp>
              <p:nvSpPr>
                <p:cNvPr id="85002" name="Line 10"/>
                <p:cNvSpPr>
                  <a:spLocks noChangeShapeType="1"/>
                </p:cNvSpPr>
                <p:nvPr/>
              </p:nvSpPr>
              <p:spPr bwMode="auto">
                <a:xfrm>
                  <a:off x="1440" y="225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5003" name="Line 11"/>
                <p:cNvSpPr>
                  <a:spLocks noChangeShapeType="1"/>
                </p:cNvSpPr>
                <p:nvPr/>
              </p:nvSpPr>
              <p:spPr bwMode="auto">
                <a:xfrm>
                  <a:off x="1440" y="1872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5004" name="Line 12"/>
                <p:cNvSpPr>
                  <a:spLocks noChangeShapeType="1"/>
                </p:cNvSpPr>
                <p:nvPr/>
              </p:nvSpPr>
              <p:spPr bwMode="auto">
                <a:xfrm>
                  <a:off x="1440" y="148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5005" name="Line 13"/>
                <p:cNvSpPr>
                  <a:spLocks noChangeShapeType="1"/>
                </p:cNvSpPr>
                <p:nvPr/>
              </p:nvSpPr>
              <p:spPr bwMode="auto">
                <a:xfrm>
                  <a:off x="1440" y="1104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850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96" y="528"/>
                  <a:ext cx="384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600" b="1"/>
                    <a:t>[  ]</a:t>
                  </a:r>
                  <a:endParaRPr lang="th-TH" sz="3600" b="1"/>
                </a:p>
              </p:txBody>
            </p:sp>
            <p:sp>
              <p:nvSpPr>
                <p:cNvPr id="850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52" y="2064"/>
                  <a:ext cx="2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b="1"/>
                    <a:t>0.1</a:t>
                  </a:r>
                  <a:endParaRPr lang="th-TH" sz="2500" b="1"/>
                </a:p>
              </p:txBody>
            </p:sp>
            <p:sp>
              <p:nvSpPr>
                <p:cNvPr id="850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52" y="1680"/>
                  <a:ext cx="2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b="1"/>
                    <a:t>0.2</a:t>
                  </a:r>
                  <a:endParaRPr lang="th-TH" sz="2500" b="1"/>
                </a:p>
              </p:txBody>
            </p:sp>
            <p:sp>
              <p:nvSpPr>
                <p:cNvPr id="850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152" y="1296"/>
                  <a:ext cx="2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b="1"/>
                    <a:t>0.3</a:t>
                  </a:r>
                  <a:endParaRPr lang="th-TH" sz="2500" b="1"/>
                </a:p>
              </p:txBody>
            </p:sp>
            <p:sp>
              <p:nvSpPr>
                <p:cNvPr id="850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52" y="960"/>
                  <a:ext cx="288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b="1"/>
                    <a:t>0.4</a:t>
                  </a:r>
                  <a:endParaRPr lang="th-TH" sz="2500" b="1"/>
                </a:p>
              </p:txBody>
            </p:sp>
          </p:grp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559050" y="1752600"/>
            <a:ext cx="4746625" cy="2195513"/>
            <a:chOff x="1488" y="1104"/>
            <a:chExt cx="2760" cy="1383"/>
          </a:xfrm>
        </p:grpSpPr>
        <p:sp>
          <p:nvSpPr>
            <p:cNvPr id="85012" name="Freeform 20"/>
            <p:cNvSpPr>
              <a:spLocks/>
            </p:cNvSpPr>
            <p:nvPr/>
          </p:nvSpPr>
          <p:spPr bwMode="auto">
            <a:xfrm>
              <a:off x="1488" y="1104"/>
              <a:ext cx="2760" cy="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92"/>
                </a:cxn>
                <a:cxn ang="0">
                  <a:pos x="240" y="384"/>
                </a:cxn>
                <a:cxn ang="0">
                  <a:pos x="528" y="624"/>
                </a:cxn>
                <a:cxn ang="0">
                  <a:pos x="864" y="768"/>
                </a:cxn>
                <a:cxn ang="0">
                  <a:pos x="1536" y="768"/>
                </a:cxn>
                <a:cxn ang="0">
                  <a:pos x="2592" y="768"/>
                </a:cxn>
                <a:cxn ang="0">
                  <a:pos x="2544" y="768"/>
                </a:cxn>
              </a:cxnLst>
              <a:rect l="0" t="0" r="r" b="b"/>
              <a:pathLst>
                <a:path w="2760" h="792">
                  <a:moveTo>
                    <a:pt x="0" y="0"/>
                  </a:moveTo>
                  <a:cubicBezTo>
                    <a:pt x="28" y="64"/>
                    <a:pt x="56" y="128"/>
                    <a:pt x="96" y="192"/>
                  </a:cubicBezTo>
                  <a:cubicBezTo>
                    <a:pt x="136" y="256"/>
                    <a:pt x="168" y="312"/>
                    <a:pt x="240" y="384"/>
                  </a:cubicBezTo>
                  <a:cubicBezTo>
                    <a:pt x="312" y="456"/>
                    <a:pt x="424" y="560"/>
                    <a:pt x="528" y="624"/>
                  </a:cubicBezTo>
                  <a:cubicBezTo>
                    <a:pt x="632" y="688"/>
                    <a:pt x="696" y="744"/>
                    <a:pt x="864" y="768"/>
                  </a:cubicBezTo>
                  <a:cubicBezTo>
                    <a:pt x="1032" y="792"/>
                    <a:pt x="1248" y="768"/>
                    <a:pt x="1536" y="768"/>
                  </a:cubicBezTo>
                  <a:cubicBezTo>
                    <a:pt x="1824" y="768"/>
                    <a:pt x="2424" y="768"/>
                    <a:pt x="2592" y="768"/>
                  </a:cubicBezTo>
                  <a:cubicBezTo>
                    <a:pt x="2760" y="768"/>
                    <a:pt x="2652" y="768"/>
                    <a:pt x="2544" y="76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13" name="Freeform 21"/>
            <p:cNvSpPr>
              <a:spLocks/>
            </p:cNvSpPr>
            <p:nvPr/>
          </p:nvSpPr>
          <p:spPr bwMode="auto">
            <a:xfrm>
              <a:off x="1488" y="1872"/>
              <a:ext cx="2736" cy="3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92"/>
                </a:cxn>
                <a:cxn ang="0">
                  <a:pos x="480" y="336"/>
                </a:cxn>
                <a:cxn ang="0">
                  <a:pos x="912" y="384"/>
                </a:cxn>
                <a:cxn ang="0">
                  <a:pos x="1872" y="384"/>
                </a:cxn>
                <a:cxn ang="0">
                  <a:pos x="2736" y="384"/>
                </a:cxn>
              </a:cxnLst>
              <a:rect l="0" t="0" r="r" b="b"/>
              <a:pathLst>
                <a:path w="2736" h="392">
                  <a:moveTo>
                    <a:pt x="0" y="0"/>
                  </a:moveTo>
                  <a:cubicBezTo>
                    <a:pt x="32" y="68"/>
                    <a:pt x="64" y="136"/>
                    <a:pt x="144" y="192"/>
                  </a:cubicBezTo>
                  <a:cubicBezTo>
                    <a:pt x="224" y="248"/>
                    <a:pt x="352" y="304"/>
                    <a:pt x="480" y="336"/>
                  </a:cubicBezTo>
                  <a:cubicBezTo>
                    <a:pt x="608" y="368"/>
                    <a:pt x="680" y="376"/>
                    <a:pt x="912" y="384"/>
                  </a:cubicBezTo>
                  <a:cubicBezTo>
                    <a:pt x="1144" y="392"/>
                    <a:pt x="1568" y="384"/>
                    <a:pt x="1872" y="384"/>
                  </a:cubicBezTo>
                  <a:cubicBezTo>
                    <a:pt x="2176" y="384"/>
                    <a:pt x="2456" y="384"/>
                    <a:pt x="2736" y="38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1920" y="216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M</a:t>
              </a:r>
            </a:p>
          </p:txBody>
        </p:sp>
        <p:sp>
          <p:nvSpPr>
            <p:cNvPr id="85015" name="Text Box 23"/>
            <p:cNvSpPr txBox="1">
              <a:spLocks noChangeArrowheads="1"/>
            </p:cNvSpPr>
            <p:nvPr/>
          </p:nvSpPr>
          <p:spPr bwMode="auto">
            <a:xfrm>
              <a:off x="1632" y="11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R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559050" y="1905000"/>
            <a:ext cx="4622800" cy="2286000"/>
            <a:chOff x="1488" y="1200"/>
            <a:chExt cx="2688" cy="1440"/>
          </a:xfrm>
        </p:grpSpPr>
        <p:sp>
          <p:nvSpPr>
            <p:cNvPr id="85017" name="Freeform 25"/>
            <p:cNvSpPr>
              <a:spLocks/>
            </p:cNvSpPr>
            <p:nvPr/>
          </p:nvSpPr>
          <p:spPr bwMode="auto">
            <a:xfrm>
              <a:off x="1488" y="1856"/>
              <a:ext cx="2688" cy="784"/>
            </a:xfrm>
            <a:custGeom>
              <a:avLst/>
              <a:gdLst/>
              <a:ahLst/>
              <a:cxnLst>
                <a:cxn ang="0">
                  <a:pos x="0" y="784"/>
                </a:cxn>
                <a:cxn ang="0">
                  <a:pos x="96" y="544"/>
                </a:cxn>
                <a:cxn ang="0">
                  <a:pos x="240" y="352"/>
                </a:cxn>
                <a:cxn ang="0">
                  <a:pos x="384" y="208"/>
                </a:cxn>
                <a:cxn ang="0">
                  <a:pos x="576" y="112"/>
                </a:cxn>
                <a:cxn ang="0">
                  <a:pos x="864" y="16"/>
                </a:cxn>
                <a:cxn ang="0">
                  <a:pos x="1296" y="16"/>
                </a:cxn>
                <a:cxn ang="0">
                  <a:pos x="2688" y="16"/>
                </a:cxn>
              </a:cxnLst>
              <a:rect l="0" t="0" r="r" b="b"/>
              <a:pathLst>
                <a:path w="2688" h="784">
                  <a:moveTo>
                    <a:pt x="0" y="784"/>
                  </a:moveTo>
                  <a:cubicBezTo>
                    <a:pt x="28" y="700"/>
                    <a:pt x="56" y="616"/>
                    <a:pt x="96" y="544"/>
                  </a:cubicBezTo>
                  <a:cubicBezTo>
                    <a:pt x="136" y="472"/>
                    <a:pt x="192" y="408"/>
                    <a:pt x="240" y="352"/>
                  </a:cubicBezTo>
                  <a:cubicBezTo>
                    <a:pt x="288" y="296"/>
                    <a:pt x="328" y="248"/>
                    <a:pt x="384" y="208"/>
                  </a:cubicBezTo>
                  <a:cubicBezTo>
                    <a:pt x="440" y="168"/>
                    <a:pt x="496" y="144"/>
                    <a:pt x="576" y="112"/>
                  </a:cubicBezTo>
                  <a:cubicBezTo>
                    <a:pt x="656" y="80"/>
                    <a:pt x="744" y="32"/>
                    <a:pt x="864" y="16"/>
                  </a:cubicBezTo>
                  <a:cubicBezTo>
                    <a:pt x="984" y="0"/>
                    <a:pt x="992" y="16"/>
                    <a:pt x="1296" y="16"/>
                  </a:cubicBezTo>
                  <a:cubicBezTo>
                    <a:pt x="1600" y="16"/>
                    <a:pt x="2456" y="16"/>
                    <a:pt x="2688" y="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18" name="Freeform 26"/>
            <p:cNvSpPr>
              <a:spLocks/>
            </p:cNvSpPr>
            <p:nvPr/>
          </p:nvSpPr>
          <p:spPr bwMode="auto">
            <a:xfrm>
              <a:off x="1488" y="1472"/>
              <a:ext cx="2592" cy="1168"/>
            </a:xfrm>
            <a:custGeom>
              <a:avLst/>
              <a:gdLst/>
              <a:ahLst/>
              <a:cxnLst>
                <a:cxn ang="0">
                  <a:pos x="0" y="1168"/>
                </a:cxn>
                <a:cxn ang="0">
                  <a:pos x="96" y="736"/>
                </a:cxn>
                <a:cxn ang="0">
                  <a:pos x="288" y="400"/>
                </a:cxn>
                <a:cxn ang="0">
                  <a:pos x="432" y="256"/>
                </a:cxn>
                <a:cxn ang="0">
                  <a:pos x="624" y="112"/>
                </a:cxn>
                <a:cxn ang="0">
                  <a:pos x="816" y="16"/>
                </a:cxn>
                <a:cxn ang="0">
                  <a:pos x="1248" y="16"/>
                </a:cxn>
                <a:cxn ang="0">
                  <a:pos x="2592" y="16"/>
                </a:cxn>
              </a:cxnLst>
              <a:rect l="0" t="0" r="r" b="b"/>
              <a:pathLst>
                <a:path w="2592" h="1168">
                  <a:moveTo>
                    <a:pt x="0" y="1168"/>
                  </a:moveTo>
                  <a:cubicBezTo>
                    <a:pt x="24" y="1016"/>
                    <a:pt x="48" y="864"/>
                    <a:pt x="96" y="736"/>
                  </a:cubicBezTo>
                  <a:cubicBezTo>
                    <a:pt x="144" y="608"/>
                    <a:pt x="232" y="480"/>
                    <a:pt x="288" y="400"/>
                  </a:cubicBezTo>
                  <a:cubicBezTo>
                    <a:pt x="344" y="320"/>
                    <a:pt x="376" y="304"/>
                    <a:pt x="432" y="256"/>
                  </a:cubicBezTo>
                  <a:cubicBezTo>
                    <a:pt x="488" y="208"/>
                    <a:pt x="560" y="152"/>
                    <a:pt x="624" y="112"/>
                  </a:cubicBezTo>
                  <a:cubicBezTo>
                    <a:pt x="688" y="72"/>
                    <a:pt x="712" y="32"/>
                    <a:pt x="816" y="16"/>
                  </a:cubicBezTo>
                  <a:cubicBezTo>
                    <a:pt x="920" y="0"/>
                    <a:pt x="952" y="16"/>
                    <a:pt x="1248" y="16"/>
                  </a:cubicBezTo>
                  <a:cubicBezTo>
                    <a:pt x="1544" y="16"/>
                    <a:pt x="2068" y="16"/>
                    <a:pt x="2592" y="16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19" name="Text Box 27"/>
            <p:cNvSpPr txBox="1">
              <a:spLocks noChangeArrowheads="1"/>
            </p:cNvSpPr>
            <p:nvPr/>
          </p:nvSpPr>
          <p:spPr bwMode="auto">
            <a:xfrm>
              <a:off x="2352" y="120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N</a:t>
              </a:r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1968" y="187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/>
                <a:t>P</a:t>
              </a:r>
            </a:p>
          </p:txBody>
        </p:sp>
      </p:grp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200025" y="472440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latin typeface="Tahoma" pitchFamily="34" charset="0"/>
                <a:cs typeface="Tahoma" pitchFamily="34" charset="0"/>
              </a:rPr>
              <a:t>เขียนและ ดุลสมการ</a:t>
            </a:r>
            <a:endParaRPr lang="th-TH" sz="2400" b="1" baseline="-250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886200" y="1905000"/>
            <a:ext cx="571500" cy="2774950"/>
            <a:chOff x="2256" y="1200"/>
            <a:chExt cx="336" cy="1748"/>
          </a:xfrm>
        </p:grpSpPr>
        <p:sp>
          <p:nvSpPr>
            <p:cNvPr id="85029" name="Line 37"/>
            <p:cNvSpPr>
              <a:spLocks noChangeShapeType="1"/>
            </p:cNvSpPr>
            <p:nvPr/>
          </p:nvSpPr>
          <p:spPr bwMode="auto">
            <a:xfrm>
              <a:off x="2352" y="1200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2256" y="2544"/>
              <a:ext cx="3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600" b="1"/>
                <a:t>t</a:t>
              </a:r>
              <a:r>
                <a:rPr lang="th-TH" sz="3600" b="1" baseline="-25000"/>
                <a:t>1</a:t>
              </a:r>
              <a:endParaRPr lang="th-TH" sz="3600" b="1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12750" y="5410200"/>
            <a:ext cx="8337550" cy="1174750"/>
            <a:chOff x="260" y="3408"/>
            <a:chExt cx="5252" cy="740"/>
          </a:xfrm>
        </p:grpSpPr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260" y="3504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/>
                <a:t>[  ] </a:t>
              </a:r>
              <a:r>
                <a:rPr lang="th-TH" sz="3600" b="1" dirty="0"/>
                <a:t>ที่สมดุล</a:t>
              </a:r>
              <a:endParaRPr lang="th-TH" sz="3600" b="1" baseline="-25000" dirty="0"/>
            </a:p>
          </p:txBody>
        </p: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3744" y="3408"/>
              <a:ext cx="1768" cy="740"/>
              <a:chOff x="3456" y="3408"/>
              <a:chExt cx="1632" cy="740"/>
            </a:xfrm>
          </p:grpSpPr>
          <p:sp>
            <p:nvSpPr>
              <p:cNvPr id="85034" name="Text Box 42"/>
              <p:cNvSpPr txBox="1">
                <a:spLocks noChangeArrowheads="1"/>
              </p:cNvSpPr>
              <p:nvPr/>
            </p:nvSpPr>
            <p:spPr bwMode="auto">
              <a:xfrm>
                <a:off x="3456" y="3744"/>
                <a:ext cx="163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N = 0.3 mol/dm</a:t>
                </a:r>
                <a:r>
                  <a:rPr lang="en-US" sz="3600" b="1" baseline="30000"/>
                  <a:t>3</a:t>
                </a:r>
                <a:endParaRPr lang="th-TH" sz="3600" b="1" baseline="30000"/>
              </a:p>
            </p:txBody>
          </p:sp>
          <p:sp>
            <p:nvSpPr>
              <p:cNvPr id="85035" name="Text Box 43"/>
              <p:cNvSpPr txBox="1">
                <a:spLocks noChangeArrowheads="1"/>
              </p:cNvSpPr>
              <p:nvPr/>
            </p:nvSpPr>
            <p:spPr bwMode="auto">
              <a:xfrm>
                <a:off x="3456" y="3408"/>
                <a:ext cx="163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P = 0.2 mol/dm</a:t>
                </a:r>
                <a:r>
                  <a:rPr lang="en-US" sz="3600" b="1" baseline="30000"/>
                  <a:t>3</a:t>
                </a:r>
                <a:endParaRPr lang="th-TH" sz="3600" b="1" baseline="30000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1560" y="3408"/>
              <a:ext cx="1664" cy="740"/>
              <a:chOff x="1440" y="3408"/>
              <a:chExt cx="1536" cy="740"/>
            </a:xfrm>
          </p:grpSpPr>
          <p:sp>
            <p:nvSpPr>
              <p:cNvPr id="85037" name="Text Box 45"/>
              <p:cNvSpPr txBox="1">
                <a:spLocks noChangeArrowheads="1"/>
              </p:cNvSpPr>
              <p:nvPr/>
            </p:nvSpPr>
            <p:spPr bwMode="auto">
              <a:xfrm>
                <a:off x="1440" y="3744"/>
                <a:ext cx="1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M = 0.1 mol/dm</a:t>
                </a:r>
                <a:r>
                  <a:rPr lang="en-US" sz="3600" b="1" baseline="30000"/>
                  <a:t>3</a:t>
                </a:r>
                <a:endParaRPr lang="th-TH" sz="3600" b="1" baseline="30000"/>
              </a:p>
            </p:txBody>
          </p:sp>
          <p:sp>
            <p:nvSpPr>
              <p:cNvPr id="85038" name="Text Box 46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1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/>
                  <a:t>R = 0.2 mol/dm</a:t>
                </a:r>
                <a:r>
                  <a:rPr lang="en-US" sz="3600" b="1" baseline="30000"/>
                  <a:t>3</a:t>
                </a:r>
                <a:endParaRPr lang="th-TH" sz="3600" b="1" baseline="-25000"/>
              </a:p>
            </p:txBody>
          </p:sp>
        </p:grpSp>
      </p:grpSp>
      <p:sp>
        <p:nvSpPr>
          <p:cNvPr id="85039" name="AutoShape 4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6775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5040" name="AutoShape 4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5041" name="Text Box 49"/>
          <p:cNvSpPr txBox="1">
            <a:spLocks noChangeArrowheads="1"/>
          </p:cNvSpPr>
          <p:nvPr/>
        </p:nvSpPr>
        <p:spPr bwMode="auto">
          <a:xfrm>
            <a:off x="0" y="188913"/>
            <a:ext cx="1800225" cy="636587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</a:p>
        </p:txBody>
      </p:sp>
      <p:grpSp>
        <p:nvGrpSpPr>
          <p:cNvPr id="12" name="กลุ่ม 66"/>
          <p:cNvGrpSpPr/>
          <p:nvPr/>
        </p:nvGrpSpPr>
        <p:grpSpPr>
          <a:xfrm>
            <a:off x="3095625" y="4724400"/>
            <a:ext cx="5429250" cy="523875"/>
            <a:chOff x="3095625" y="4724400"/>
            <a:chExt cx="5429250" cy="523875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3095625" y="4724400"/>
              <a:ext cx="5429250" cy="523875"/>
              <a:chOff x="1950" y="2976"/>
              <a:chExt cx="3420" cy="330"/>
            </a:xfrm>
          </p:grpSpPr>
          <p:sp>
            <p:nvSpPr>
              <p:cNvPr id="85022" name="Text Box 30"/>
              <p:cNvSpPr txBox="1">
                <a:spLocks noChangeArrowheads="1"/>
              </p:cNvSpPr>
              <p:nvPr/>
            </p:nvSpPr>
            <p:spPr bwMode="auto">
              <a:xfrm>
                <a:off x="1950" y="2976"/>
                <a:ext cx="127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2R   +   M</a:t>
                </a:r>
              </a:p>
            </p:txBody>
          </p:sp>
          <p:sp>
            <p:nvSpPr>
              <p:cNvPr id="85026" name="Text Box 34"/>
              <p:cNvSpPr txBox="1">
                <a:spLocks noChangeArrowheads="1"/>
              </p:cNvSpPr>
              <p:nvPr/>
            </p:nvSpPr>
            <p:spPr bwMode="auto">
              <a:xfrm>
                <a:off x="3718" y="2976"/>
                <a:ext cx="165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th-TH" b="1" dirty="0">
                    <a:latin typeface="Tahoma" pitchFamily="34" charset="0"/>
                    <a:cs typeface="Tahoma" pitchFamily="34" charset="0"/>
                  </a:rPr>
                  <a:t>2P   +   3N</a:t>
                </a:r>
              </a:p>
            </p:txBody>
          </p:sp>
        </p:grpSp>
        <p:grpSp>
          <p:nvGrpSpPr>
            <p:cNvPr id="14" name="กลุ่ม 65"/>
            <p:cNvGrpSpPr/>
            <p:nvPr/>
          </p:nvGrpSpPr>
          <p:grpSpPr>
            <a:xfrm>
              <a:off x="5167314" y="4857760"/>
              <a:ext cx="642942" cy="277814"/>
              <a:chOff x="6738950" y="1142984"/>
              <a:chExt cx="730256" cy="420690"/>
            </a:xfrm>
          </p:grpSpPr>
          <p:cxnSp>
            <p:nvCxnSpPr>
              <p:cNvPr id="58" name="ตัวเชื่อมต่อตรง 57"/>
              <p:cNvCxnSpPr/>
              <p:nvPr/>
            </p:nvCxnSpPr>
            <p:spPr bwMode="auto">
              <a:xfrm>
                <a:off x="6738950" y="1285860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ตัวเชื่อมต่อตรง 58"/>
              <p:cNvCxnSpPr/>
              <p:nvPr/>
            </p:nvCxnSpPr>
            <p:spPr bwMode="auto">
              <a:xfrm>
                <a:off x="7310454" y="1142984"/>
                <a:ext cx="158752" cy="13493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ตัวเชื่อมต่อตรง 63"/>
              <p:cNvCxnSpPr/>
              <p:nvPr/>
            </p:nvCxnSpPr>
            <p:spPr bwMode="auto">
              <a:xfrm>
                <a:off x="6738950" y="1428736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ตัวเชื่อมต่อตรง 64"/>
              <p:cNvCxnSpPr/>
              <p:nvPr/>
            </p:nvCxnSpPr>
            <p:spPr bwMode="auto">
              <a:xfrm>
                <a:off x="6738950" y="1428736"/>
                <a:ext cx="158752" cy="13493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57375" y="790575"/>
            <a:ext cx="5403850" cy="527050"/>
            <a:chOff x="1170" y="362"/>
            <a:chExt cx="3404" cy="332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1170" y="367"/>
              <a:ext cx="190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2R   +   </a:t>
              </a:r>
              <a:r>
                <a:rPr lang="th-TH" b="1" dirty="0" smtClean="0">
                  <a:latin typeface="Tahoma" pitchFamily="34" charset="0"/>
                  <a:cs typeface="Tahoma" pitchFamily="34" charset="0"/>
                </a:rPr>
                <a:t>M</a:t>
              </a:r>
              <a:endParaRPr lang="th-TH" b="1" dirty="0">
                <a:latin typeface="Tahoma" pitchFamily="34" charset="0"/>
                <a:cs typeface="Tahoma" pitchFamily="34" charset="0"/>
                <a:sym typeface="Wingdings 3" pitchFamily="18" charset="2"/>
              </a:endParaRPr>
            </a:p>
          </p:txBody>
        </p:sp>
        <p:sp>
          <p:nvSpPr>
            <p:cNvPr id="86020" name="Text Box 4"/>
            <p:cNvSpPr txBox="1">
              <a:spLocks noChangeArrowheads="1"/>
            </p:cNvSpPr>
            <p:nvPr/>
          </p:nvSpPr>
          <p:spPr bwMode="auto">
            <a:xfrm>
              <a:off x="3120" y="362"/>
              <a:ext cx="1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>
                  <a:latin typeface="Tahoma" pitchFamily="34" charset="0"/>
                  <a:cs typeface="Tahoma" pitchFamily="34" charset="0"/>
                </a:rPr>
                <a:t>2P   +   3N</a:t>
              </a:r>
            </a:p>
          </p:txBody>
        </p:sp>
      </p:grp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649538" y="1916113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K    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449763" y="1628775"/>
            <a:ext cx="38877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     [P]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2 </a:t>
            </a:r>
            <a:r>
              <a:rPr lang="en-US" b="1">
                <a:latin typeface="Tahoma" pitchFamily="34" charset="0"/>
                <a:cs typeface="Tahoma" pitchFamily="34" charset="0"/>
              </a:rPr>
              <a:t>[N]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b="1" baseline="30000">
                <a:latin typeface="Tahoma" pitchFamily="34" charset="0"/>
                <a:cs typeface="Tahoma" pitchFamily="34" charset="0"/>
              </a:rPr>
              <a:t>       </a:t>
            </a:r>
            <a:r>
              <a:rPr lang="en-US" b="1">
                <a:latin typeface="Tahoma" pitchFamily="34" charset="0"/>
                <a:cs typeface="Tahoma" pitchFamily="34" charset="0"/>
              </a:rPr>
              <a:t>[R]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2 </a:t>
            </a:r>
            <a:r>
              <a:rPr lang="en-US" b="1">
                <a:latin typeface="Tahoma" pitchFamily="34" charset="0"/>
                <a:cs typeface="Tahoma" pitchFamily="34" charset="0"/>
              </a:rPr>
              <a:t>[ M</a:t>
            </a:r>
            <a:r>
              <a:rPr lang="en-US" b="1">
                <a:latin typeface="Tahoma" pitchFamily="34" charset="0"/>
                <a:cs typeface="Tahoma" pitchFamily="34" charset="0"/>
                <a:sym typeface="Wingdings 3" pitchFamily="18" charset="2"/>
              </a:rPr>
              <a:t>]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18063" y="2205038"/>
            <a:ext cx="215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598738" y="3363913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K    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398963" y="3076575"/>
            <a:ext cx="38877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  [0.2]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2 </a:t>
            </a:r>
            <a:r>
              <a:rPr lang="en-US" b="1">
                <a:latin typeface="Tahoma" pitchFamily="34" charset="0"/>
                <a:cs typeface="Tahoma" pitchFamily="34" charset="0"/>
              </a:rPr>
              <a:t>[0.3]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b="1" baseline="30000">
                <a:latin typeface="Tahoma" pitchFamily="34" charset="0"/>
                <a:cs typeface="Tahoma" pitchFamily="34" charset="0"/>
              </a:rPr>
              <a:t>     </a:t>
            </a:r>
            <a:r>
              <a:rPr lang="en-US" b="1">
                <a:latin typeface="Tahoma" pitchFamily="34" charset="0"/>
                <a:cs typeface="Tahoma" pitchFamily="34" charset="0"/>
              </a:rPr>
              <a:t>[0.2]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2 </a:t>
            </a:r>
            <a:r>
              <a:rPr lang="en-US" b="1">
                <a:latin typeface="Tahoma" pitchFamily="34" charset="0"/>
                <a:cs typeface="Tahoma" pitchFamily="34" charset="0"/>
              </a:rPr>
              <a:t>[0.1</a:t>
            </a:r>
            <a:r>
              <a:rPr lang="en-US" b="1">
                <a:latin typeface="Tahoma" pitchFamily="34" charset="0"/>
                <a:cs typeface="Tahoma" pitchFamily="34" charset="0"/>
                <a:sym typeface="Wingdings 3" pitchFamily="18" charset="2"/>
              </a:rPr>
              <a:t>]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767263" y="3652838"/>
            <a:ext cx="215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208213" y="4724400"/>
            <a:ext cx="6489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ahoma" pitchFamily="34" charset="0"/>
                <a:cs typeface="Tahoma" pitchFamily="34" charset="0"/>
              </a:rPr>
              <a:t>K      =</a:t>
            </a:r>
            <a:r>
              <a:rPr lang="en-US" sz="4000" b="1" baseline="30000">
                <a:latin typeface="Tahoma" pitchFamily="34" charset="0"/>
                <a:cs typeface="Tahoma" pitchFamily="34" charset="0"/>
              </a:rPr>
              <a:t>       </a:t>
            </a:r>
            <a:r>
              <a:rPr lang="en-US" sz="4000" b="1">
                <a:latin typeface="Tahoma" pitchFamily="34" charset="0"/>
                <a:cs typeface="Tahoma" pitchFamily="34" charset="0"/>
              </a:rPr>
              <a:t>0.27    </a:t>
            </a: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  </a:t>
            </a:r>
            <a:r>
              <a:rPr lang="en-US" sz="4000" b="1" baseline="30000">
                <a:latin typeface="Tahoma" pitchFamily="34" charset="0"/>
                <a:cs typeface="Tahoma" pitchFamily="34" charset="0"/>
              </a:rPr>
              <a:t> </a:t>
            </a:r>
            <a:endParaRPr lang="th-TH" sz="4000" b="1" baseline="300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รูปภาพ 13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4306" y="857232"/>
            <a:ext cx="642942" cy="38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88925" y="582613"/>
            <a:ext cx="914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จากระบบ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A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+  B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dirty="0"/>
              <a:t> </a:t>
            </a:r>
            <a:r>
              <a:rPr lang="th-TH" dirty="0" smtClean="0"/>
              <a:t>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2C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61950" y="1227138"/>
            <a:ext cx="91455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สาร  </a:t>
            </a:r>
            <a:r>
              <a:rPr lang="en-US" b="1">
                <a:latin typeface="Tahoma" pitchFamily="34" charset="0"/>
                <a:cs typeface="Tahoma" pitchFamily="34" charset="0"/>
              </a:rPr>
              <a:t> A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</a:rPr>
              <a:t>3  mol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  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และสาร </a:t>
            </a:r>
            <a:r>
              <a:rPr lang="en-US" b="1">
                <a:latin typeface="Tahoma" pitchFamily="34" charset="0"/>
                <a:cs typeface="Tahoma" pitchFamily="34" charset="0"/>
              </a:rPr>
              <a:t>B  1 mol  </a:t>
            </a:r>
            <a:r>
              <a:rPr lang="th-TH" b="1">
                <a:latin typeface="Tahoma" pitchFamily="34" charset="0"/>
                <a:cs typeface="Tahoma" pitchFamily="34" charset="0"/>
              </a:rPr>
              <a:t>ผสมกันในภาชนะปิดที่มี</a:t>
            </a:r>
            <a:r>
              <a:rPr lang="th-TH" b="1" u="sng">
                <a:latin typeface="Tahoma" pitchFamily="34" charset="0"/>
                <a:cs typeface="Tahoma" pitchFamily="34" charset="0"/>
              </a:rPr>
              <a:t>ปริมาตร </a:t>
            </a:r>
            <a:r>
              <a:rPr lang="en-US" b="1" u="sng">
                <a:latin typeface="Tahoma" pitchFamily="34" charset="0"/>
                <a:cs typeface="Tahoma" pitchFamily="34" charset="0"/>
              </a:rPr>
              <a:t>  1  dm</a:t>
            </a:r>
            <a:r>
              <a:rPr lang="en-US" b="1" u="sng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 u="sng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</a:t>
            </a:r>
            <a:r>
              <a:rPr lang="th-TH" b="1">
                <a:latin typeface="Tahoma" pitchFamily="34" charset="0"/>
                <a:cs typeface="Tahoma" pitchFamily="34" charset="0"/>
              </a:rPr>
              <a:t>  ณ ภาวะสมดุล  มีสาร </a:t>
            </a:r>
            <a:r>
              <a:rPr lang="en-US" b="1">
                <a:latin typeface="Tahoma" pitchFamily="34" charset="0"/>
                <a:cs typeface="Tahoma" pitchFamily="34" charset="0"/>
              </a:rPr>
              <a:t>C 0.5 mol</a:t>
            </a:r>
            <a:r>
              <a:rPr lang="th-TH" b="1">
                <a:latin typeface="Tahoma" pitchFamily="34" charset="0"/>
                <a:cs typeface="Tahoma" pitchFamily="34" charset="0"/>
              </a:rPr>
              <a:t>จงคำนวณหาค่าคงที่สมดุล ?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00025" y="2852738"/>
            <a:ext cx="95059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วิธีคิด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ต้องหา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A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B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ที่สมดุลจากสมการ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                               A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+        B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dirty="0"/>
              <a:t> </a:t>
            </a:r>
            <a:r>
              <a:rPr lang="th-TH" dirty="0" smtClean="0"/>
              <a:t>  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2C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15925" y="4124325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]</a:t>
            </a:r>
            <a:r>
              <a:rPr lang="th-TH" b="1">
                <a:latin typeface="Tahoma" pitchFamily="34" charset="0"/>
                <a:cs typeface="Tahoma" pitchFamily="34" charset="0"/>
              </a:rPr>
              <a:t>เริ่มต้น          </a:t>
            </a:r>
            <a:r>
              <a:rPr lang="en-US" b="1">
                <a:latin typeface="Tahoma" pitchFamily="34" charset="0"/>
                <a:cs typeface="Tahoma" pitchFamily="34" charset="0"/>
              </a:rPr>
              <a:t>      3                    1                   0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33388" y="4868863"/>
            <a:ext cx="9199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เปลี่ยนแปลง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   - 0.25            - 0.25            + 0.5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88950" y="5661025"/>
            <a:ext cx="919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ที่สมดุล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                                                               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0.5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12" y="785794"/>
            <a:ext cx="642942" cy="382703"/>
          </a:xfrm>
          <a:prstGeom prst="rect">
            <a:avLst/>
          </a:prstGeom>
        </p:spPr>
      </p:pic>
      <p:pic>
        <p:nvPicPr>
          <p:cNvPr id="11" name="รูปภาพ 10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826" y="3571876"/>
            <a:ext cx="642942" cy="38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88925" y="582613"/>
            <a:ext cx="914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จากระบบ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A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+  B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dirty="0"/>
              <a:t> </a:t>
            </a:r>
            <a:r>
              <a:rPr lang="th-TH" dirty="0" smtClean="0"/>
              <a:t>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2C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61950" y="1227138"/>
            <a:ext cx="91455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สาร  </a:t>
            </a:r>
            <a:r>
              <a:rPr lang="en-US" b="1">
                <a:latin typeface="Tahoma" pitchFamily="34" charset="0"/>
                <a:cs typeface="Tahoma" pitchFamily="34" charset="0"/>
              </a:rPr>
              <a:t> A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</a:rPr>
              <a:t>3  mol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  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และสาร </a:t>
            </a:r>
            <a:r>
              <a:rPr lang="en-US" b="1">
                <a:latin typeface="Tahoma" pitchFamily="34" charset="0"/>
                <a:cs typeface="Tahoma" pitchFamily="34" charset="0"/>
              </a:rPr>
              <a:t>B  1 mol  </a:t>
            </a:r>
            <a:r>
              <a:rPr lang="th-TH" b="1">
                <a:latin typeface="Tahoma" pitchFamily="34" charset="0"/>
                <a:cs typeface="Tahoma" pitchFamily="34" charset="0"/>
              </a:rPr>
              <a:t>ผสมกันในภาชนะปิดที่มี</a:t>
            </a:r>
            <a:r>
              <a:rPr lang="th-TH" b="1" u="sng">
                <a:latin typeface="Tahoma" pitchFamily="34" charset="0"/>
                <a:cs typeface="Tahoma" pitchFamily="34" charset="0"/>
              </a:rPr>
              <a:t>ปริมาตร </a:t>
            </a:r>
            <a:r>
              <a:rPr lang="en-US" b="1" u="sng">
                <a:latin typeface="Tahoma" pitchFamily="34" charset="0"/>
                <a:cs typeface="Tahoma" pitchFamily="34" charset="0"/>
              </a:rPr>
              <a:t>  1  dm</a:t>
            </a:r>
            <a:r>
              <a:rPr lang="en-US" b="1" u="sng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 u="sng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</a:t>
            </a:r>
            <a:r>
              <a:rPr lang="th-TH" b="1">
                <a:latin typeface="Tahoma" pitchFamily="34" charset="0"/>
                <a:cs typeface="Tahoma" pitchFamily="34" charset="0"/>
              </a:rPr>
              <a:t>  ณ ภาวะสมดุล  มีสาร </a:t>
            </a:r>
            <a:r>
              <a:rPr lang="en-US" b="1">
                <a:latin typeface="Tahoma" pitchFamily="34" charset="0"/>
                <a:cs typeface="Tahoma" pitchFamily="34" charset="0"/>
              </a:rPr>
              <a:t>C 0.5 mol</a:t>
            </a:r>
            <a:r>
              <a:rPr lang="th-TH" b="1">
                <a:latin typeface="Tahoma" pitchFamily="34" charset="0"/>
                <a:cs typeface="Tahoma" pitchFamily="34" charset="0"/>
              </a:rPr>
              <a:t>จงคำนวณหาค่าคงที่สมดุล ?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00025" y="2852738"/>
            <a:ext cx="95059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วิธีคิด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ต้องหา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A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B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ที่สมดุลจากสมการ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                               A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+        B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dirty="0"/>
              <a:t> </a:t>
            </a:r>
            <a:r>
              <a:rPr lang="th-TH" dirty="0" smtClean="0"/>
              <a:t>  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2C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15925" y="4124325"/>
            <a:ext cx="8640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]</a:t>
            </a:r>
            <a:r>
              <a:rPr lang="th-TH" b="1">
                <a:latin typeface="Tahoma" pitchFamily="34" charset="0"/>
                <a:cs typeface="Tahoma" pitchFamily="34" charset="0"/>
              </a:rPr>
              <a:t>เริ่มต้น          </a:t>
            </a:r>
            <a:r>
              <a:rPr lang="en-US" b="1">
                <a:latin typeface="Tahoma" pitchFamily="34" charset="0"/>
                <a:cs typeface="Tahoma" pitchFamily="34" charset="0"/>
              </a:rPr>
              <a:t>      3                    1                   0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33388" y="4868863"/>
            <a:ext cx="9199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เปลี่ยนแปลง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   - 0.25            - 0.25            + 0.5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88950" y="5661025"/>
            <a:ext cx="919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ที่สมดุล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       2.75              0.75               0.5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รูปภาพ 9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12" y="785794"/>
            <a:ext cx="642942" cy="382703"/>
          </a:xfrm>
          <a:prstGeom prst="rect">
            <a:avLst/>
          </a:prstGeom>
        </p:spPr>
      </p:pic>
      <p:pic>
        <p:nvPicPr>
          <p:cNvPr id="11" name="รูปภาพ 10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826" y="3571876"/>
            <a:ext cx="642942" cy="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649538" y="1052513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K    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9763" y="765175"/>
            <a:ext cx="2087562" cy="1160463"/>
            <a:chOff x="1805" y="3203"/>
            <a:chExt cx="1315" cy="731"/>
          </a:xfrm>
        </p:grpSpPr>
        <p:sp>
          <p:nvSpPr>
            <p:cNvPr id="81925" name="Text Box 5"/>
            <p:cNvSpPr txBox="1">
              <a:spLocks noChangeArrowheads="1"/>
            </p:cNvSpPr>
            <p:nvPr/>
          </p:nvSpPr>
          <p:spPr bwMode="auto">
            <a:xfrm>
              <a:off x="1805" y="3203"/>
              <a:ext cx="1315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      [C]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[A][ B</a:t>
              </a:r>
              <a:r>
                <a:rPr lang="en-US" b="1">
                  <a:latin typeface="Tahoma" pitchFamily="34" charset="0"/>
                  <a:cs typeface="Tahoma" pitchFamily="34" charset="0"/>
                  <a:sym typeface="Wingdings 3" pitchFamily="18" charset="2"/>
                </a:rPr>
                <a:t>]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1926" name="Line 6"/>
            <p:cNvSpPr>
              <a:spLocks noChangeShapeType="1"/>
            </p:cNvSpPr>
            <p:nvPr/>
          </p:nvSpPr>
          <p:spPr bwMode="auto">
            <a:xfrm>
              <a:off x="1941" y="3566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649538" y="2835275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K    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067175" y="2619375"/>
            <a:ext cx="2686050" cy="1160463"/>
            <a:chOff x="2562" y="1434"/>
            <a:chExt cx="1692" cy="731"/>
          </a:xfrm>
        </p:grpSpPr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2562" y="1434"/>
              <a:ext cx="1692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        [0.5]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[2.75][0.75</a:t>
              </a:r>
              <a:r>
                <a:rPr lang="en-US" b="1">
                  <a:latin typeface="Tahoma" pitchFamily="34" charset="0"/>
                  <a:cs typeface="Tahoma" pitchFamily="34" charset="0"/>
                  <a:sym typeface="Wingdings 3" pitchFamily="18" charset="2"/>
                </a:rPr>
                <a:t>]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1930" name="Line 10"/>
            <p:cNvSpPr>
              <a:spLocks noChangeShapeType="1"/>
            </p:cNvSpPr>
            <p:nvPr/>
          </p:nvSpPr>
          <p:spPr bwMode="auto">
            <a:xfrm>
              <a:off x="2688" y="1792"/>
              <a:ext cx="148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2073275" y="4686300"/>
            <a:ext cx="4537075" cy="719138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latin typeface="Tahoma" pitchFamily="34" charset="0"/>
                <a:cs typeface="Tahoma" pitchFamily="34" charset="0"/>
              </a:rPr>
              <a:t>    K</a:t>
            </a:r>
            <a:r>
              <a:rPr lang="th-TH" sz="3600" b="1">
                <a:latin typeface="Tahoma" pitchFamily="34" charset="0"/>
                <a:cs typeface="Tahoma" pitchFamily="34" charset="0"/>
              </a:rPr>
              <a:t>    </a:t>
            </a:r>
            <a:r>
              <a:rPr lang="en-US" sz="3600" b="1">
                <a:latin typeface="Tahoma" pitchFamily="34" charset="0"/>
                <a:cs typeface="Tahoma" pitchFamily="34" charset="0"/>
              </a:rPr>
              <a:t>=   0.12 </a:t>
            </a:r>
            <a:r>
              <a:rPr lang="en-US" sz="3600" b="1" baseline="-25000">
                <a:latin typeface="Tahoma" pitchFamily="34" charset="0"/>
                <a:cs typeface="Tahoma" pitchFamily="34" charset="0"/>
              </a:rPr>
              <a:t> </a:t>
            </a:r>
            <a:endParaRPr lang="th-TH" sz="3600" b="1" baseline="300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33" name="Picture 13" descr="ers7l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5013325"/>
            <a:ext cx="1492250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631825" y="1484313"/>
            <a:ext cx="84248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>
                <a:latin typeface="Tahoma" pitchFamily="34" charset="0"/>
                <a:cs typeface="Tahoma" pitchFamily="34" charset="0"/>
              </a:rPr>
              <a:t>1)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ถ้า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Kc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&gt;10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ถ้าเกิด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ผลิตภัณฑ์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มากกว่าสาร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ตั้ง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ต้น</a:t>
            </a:r>
            <a:endParaRPr lang="th-TH" b="1" dirty="0">
              <a:latin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cs typeface="Tahoma" pitchFamily="34" charset="0"/>
              </a:rPr>
              <a:t>    ปฏิกิริยาจะดำเนินไปข้างหน้า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ได้มาก</a:t>
            </a:r>
            <a:endParaRPr lang="th-TH" b="1" dirty="0">
              <a:latin typeface="Tahoma" pitchFamily="34" charset="0"/>
              <a:cs typeface="Tahoma" pitchFamily="34" charset="0"/>
            </a:endParaRPr>
          </a:p>
          <a:p>
            <a:endParaRPr lang="th-TH" b="1" dirty="0">
              <a:latin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cs typeface="Tahoma" pitchFamily="34" charset="0"/>
              </a:rPr>
              <a:t>2</a:t>
            </a:r>
            <a:r>
              <a:rPr lang="th-TH" b="1">
                <a:latin typeface="Tahoma" pitchFamily="34" charset="0"/>
                <a:cs typeface="Tahoma" pitchFamily="34" charset="0"/>
              </a:rPr>
              <a:t>) </a:t>
            </a:r>
            <a:r>
              <a:rPr lang="th-TH" b="1" smtClean="0">
                <a:latin typeface="Tahoma" pitchFamily="34" charset="0"/>
                <a:cs typeface="Tahoma" pitchFamily="34" charset="0"/>
              </a:rPr>
              <a:t>ถ้า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Kc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&lt;10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-3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เกิดผลิตภัณฑ์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น้อย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กว่าสารตั้ง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ต้น</a:t>
            </a:r>
            <a:endParaRPr lang="th-TH" b="1" dirty="0">
              <a:latin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cs typeface="Tahoma" pitchFamily="34" charset="0"/>
              </a:rPr>
              <a:t>    ปฏิกิริยาจะดำเนินไปข้างหน้าได้น้อย</a:t>
            </a:r>
          </a:p>
          <a:p>
            <a:endParaRPr lang="th-TH" b="1" dirty="0">
              <a:latin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cs typeface="Tahoma" pitchFamily="34" charset="0"/>
              </a:rPr>
              <a:t>3) ถ้า 10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-3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&lt; 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Kc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&lt;10</a:t>
            </a:r>
            <a:r>
              <a:rPr lang="th-TH" b="1" baseline="30000" dirty="0">
                <a:latin typeface="Tahoma" pitchFamily="34" charset="0"/>
                <a:cs typeface="Tahoma" pitchFamily="34" charset="0"/>
              </a:rPr>
              <a:t>3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ความเข้มข้นของผลิตภัณฑ์</a:t>
            </a:r>
            <a:br>
              <a:rPr lang="th-TH" b="1" dirty="0">
                <a:latin typeface="Tahoma" pitchFamily="34" charset="0"/>
                <a:cs typeface="Tahoma" pitchFamily="34" charset="0"/>
              </a:rPr>
            </a:br>
            <a:r>
              <a:rPr lang="th-TH" b="1" dirty="0">
                <a:latin typeface="Tahoma" pitchFamily="34" charset="0"/>
                <a:cs typeface="Tahoma" pitchFamily="34" charset="0"/>
              </a:rPr>
              <a:t>    กับสารตั้งต้นมี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ค่าใกล้เคียง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595546" y="4643446"/>
            <a:ext cx="4176712" cy="1184275"/>
            <a:chOff x="353" y="618"/>
            <a:chExt cx="2631" cy="746"/>
          </a:xfrm>
        </p:grpSpPr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1690" y="709"/>
              <a:ext cx="12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b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 -  4ac</a:t>
              </a:r>
              <a:endParaRPr lang="th-TH" b="1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53" y="618"/>
              <a:ext cx="2628" cy="746"/>
              <a:chOff x="353" y="618"/>
              <a:chExt cx="2628" cy="746"/>
            </a:xfrm>
          </p:grpSpPr>
          <p:sp>
            <p:nvSpPr>
              <p:cNvPr id="89094" name="Text Box 6"/>
              <p:cNvSpPr txBox="1">
                <a:spLocks noChangeArrowheads="1"/>
              </p:cNvSpPr>
              <p:nvPr/>
            </p:nvSpPr>
            <p:spPr bwMode="auto">
              <a:xfrm>
                <a:off x="353" y="709"/>
                <a:ext cx="190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ahoma" pitchFamily="34" charset="0"/>
                    <a:cs typeface="Tahoma" pitchFamily="34" charset="0"/>
                  </a:rPr>
                  <a:t>X  =  -b  </a:t>
                </a:r>
                <a:endParaRPr lang="th-TH" b="1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095" name="Text Box 7"/>
              <p:cNvSpPr txBox="1">
                <a:spLocks noChangeArrowheads="1"/>
              </p:cNvSpPr>
              <p:nvPr/>
            </p:nvSpPr>
            <p:spPr bwMode="auto">
              <a:xfrm>
                <a:off x="1215" y="64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+</a:t>
                </a:r>
                <a:endParaRPr lang="th-TH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096" name="Text Box 8"/>
              <p:cNvSpPr txBox="1">
                <a:spLocks noChangeArrowheads="1"/>
              </p:cNvSpPr>
              <p:nvPr/>
            </p:nvSpPr>
            <p:spPr bwMode="auto">
              <a:xfrm>
                <a:off x="1239" y="67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_</a:t>
                </a:r>
                <a:endParaRPr lang="th-TH" sz="900" b="1"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1623" y="618"/>
                <a:ext cx="1179" cy="363"/>
                <a:chOff x="1623" y="618"/>
                <a:chExt cx="1179" cy="363"/>
              </a:xfrm>
            </p:grpSpPr>
            <p:sp>
              <p:nvSpPr>
                <p:cNvPr id="8910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23" y="618"/>
                  <a:ext cx="136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89103" name="Line 15"/>
                <p:cNvSpPr>
                  <a:spLocks noChangeShapeType="1"/>
                </p:cNvSpPr>
                <p:nvPr/>
              </p:nvSpPr>
              <p:spPr bwMode="auto">
                <a:xfrm>
                  <a:off x="1759" y="618"/>
                  <a:ext cx="104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89104" name="Line 16"/>
                <p:cNvSpPr>
                  <a:spLocks noChangeShapeType="1"/>
                </p:cNvSpPr>
                <p:nvPr/>
              </p:nvSpPr>
              <p:spPr bwMode="auto">
                <a:xfrm>
                  <a:off x="1623" y="754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89106" name="Line 18"/>
              <p:cNvSpPr>
                <a:spLocks noChangeShapeType="1"/>
              </p:cNvSpPr>
              <p:nvPr/>
            </p:nvSpPr>
            <p:spPr bwMode="auto">
              <a:xfrm>
                <a:off x="985" y="102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9107" name="Text Box 19"/>
              <p:cNvSpPr txBox="1">
                <a:spLocks noChangeArrowheads="1"/>
              </p:cNvSpPr>
              <p:nvPr/>
            </p:nvSpPr>
            <p:spPr bwMode="auto">
              <a:xfrm>
                <a:off x="1669" y="1037"/>
                <a:ext cx="40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2a</a:t>
                </a:r>
                <a:endParaRPr lang="th-TH" b="1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952472" y="714356"/>
            <a:ext cx="784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ถ้าสมการอยู่ในรูปกำลังสองสัมบูรณ์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aX</a:t>
            </a:r>
            <a:r>
              <a:rPr lang="en-US" sz="3600" b="1" baseline="30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+  </a:t>
            </a:r>
            <a:r>
              <a:rPr lang="en-US" sz="3600" b="1" dirty="0" err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bX</a:t>
            </a:r>
            <a:r>
              <a:rPr lang="en-US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-  c</a:t>
            </a:r>
            <a:r>
              <a:rPr lang="th-TH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=  0</a:t>
            </a:r>
            <a:endParaRPr lang="th-TH" sz="36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560388" y="2476500"/>
            <a:ext cx="80645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ต้องใช้สูตร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สมการ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กำลังสองสัมบูรณ์    แก้สมการ</a:t>
            </a:r>
          </a:p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หาค่า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ที่เป็นไปได้  คือ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 descr="โอ๊ค"/>
          <p:cNvSpPr txBox="1">
            <a:spLocks noChangeArrowheads="1"/>
          </p:cNvSpPr>
          <p:nvPr/>
        </p:nvSpPr>
        <p:spPr bwMode="auto">
          <a:xfrm>
            <a:off x="2309794" y="500042"/>
            <a:ext cx="5740424" cy="646331"/>
          </a:xfrm>
          <a:prstGeom prst="rect">
            <a:avLst/>
          </a:prstGeom>
          <a:blipFill dpi="0" rotWithShape="0">
            <a:blip r:embed="rId2" cstate="print">
              <a:lum bright="70000" contrast="-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ปฏิกิริยาเคมีที่ผันกลับได้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84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จากการทดลองศึกษาปฏิกิริยาระหว่างสารละลาย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CuSO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4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กับสารละลายกรด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HCl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ดังภาพ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09728" y="5143512"/>
            <a:ext cx="1485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สารละลาย   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CuSO</a:t>
            </a:r>
            <a:r>
              <a:rPr lang="en-US" sz="1400" b="1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14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167050" y="3143248"/>
            <a:ext cx="2786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เติม </a:t>
            </a:r>
            <a:r>
              <a:rPr lang="en-US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HCl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จนสารละลายเปลี่ยนสี</a:t>
            </a:r>
            <a:endParaRPr lang="th-TH" sz="18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5853767">
            <a:off x="3949393" y="3700329"/>
            <a:ext cx="857256" cy="1176342"/>
          </a:xfrm>
          <a:prstGeom prst="upArrow">
            <a:avLst>
              <a:gd name="adj1" fmla="val 50000"/>
              <a:gd name="adj2" fmla="val 3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738950" y="3000372"/>
            <a:ext cx="25003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เติม  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sz="18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จนสารละลายเปลี่ยนสี</a:t>
            </a:r>
            <a:endParaRPr lang="th-TH" sz="1800" b="1" baseline="-2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th-TH" sz="1800" b="1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7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5030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20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6" name="รูปภาพ 15" descr="CuSO4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604" y="3500438"/>
            <a:ext cx="1108521" cy="1500198"/>
          </a:xfrm>
          <a:prstGeom prst="rect">
            <a:avLst/>
          </a:prstGeom>
        </p:spPr>
      </p:pic>
      <p:sp>
        <p:nvSpPr>
          <p:cNvPr id="17" name="ลูกศรโค้งขวา 16"/>
          <p:cNvSpPr/>
          <p:nvPr/>
        </p:nvSpPr>
        <p:spPr bwMode="auto">
          <a:xfrm rot="2816982">
            <a:off x="2414066" y="2971957"/>
            <a:ext cx="501414" cy="91821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pic>
        <p:nvPicPr>
          <p:cNvPr id="18" name="รูปภาพ 17" descr="CuSO4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7380" y="4000504"/>
            <a:ext cx="1108521" cy="1500198"/>
          </a:xfrm>
          <a:prstGeom prst="rect">
            <a:avLst/>
          </a:prstGeom>
        </p:spPr>
      </p:pic>
      <p:sp>
        <p:nvSpPr>
          <p:cNvPr id="19" name="ลูกศรโค้งขวา 18"/>
          <p:cNvSpPr/>
          <p:nvPr/>
        </p:nvSpPr>
        <p:spPr bwMode="auto">
          <a:xfrm rot="2816982">
            <a:off x="5923311" y="3252189"/>
            <a:ext cx="501414" cy="918216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4" name="ลูกศรโค้งลง 13"/>
          <p:cNvSpPr/>
          <p:nvPr/>
        </p:nvSpPr>
        <p:spPr bwMode="auto">
          <a:xfrm rot="10800000">
            <a:off x="2881298" y="5643578"/>
            <a:ext cx="3500462" cy="928694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38125" y="692150"/>
            <a:ext cx="9667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  เมื่อ 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sz="26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ทำปฏิกิริยา กับ 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F</a:t>
            </a:r>
            <a:r>
              <a:rPr lang="en-US" sz="26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ได้  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HF 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 มีค่าคงที่สมดุล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Tahoma" pitchFamily="34" charset="0"/>
                <a:cs typeface="Tahoma" pitchFamily="34" charset="0"/>
              </a:rPr>
              <a:t>=  1.15 x 10</a:t>
            </a:r>
            <a:r>
              <a:rPr lang="en-US" sz="2600" b="1" baseline="30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 เมื่อเริ่มต้นปฏิกิริยามีแก๊สทั้ง 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3 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ชนิดอยู่ชนิดละ</a:t>
            </a: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Tahoma" pitchFamily="34" charset="0"/>
                <a:cs typeface="Tahoma" pitchFamily="34" charset="0"/>
              </a:rPr>
              <a:t>3 mol 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ในภาชนะขนาด 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1.5 dm</a:t>
            </a:r>
            <a:r>
              <a:rPr lang="en-US" sz="2600" b="1" baseline="30000" dirty="0">
                <a:latin typeface="Tahoma" pitchFamily="34" charset="0"/>
                <a:cs typeface="Tahoma" pitchFamily="34" charset="0"/>
              </a:rPr>
              <a:t>3 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 จงคำนวณหาความเข้มข้นของ</a:t>
            </a:r>
          </a:p>
          <a:p>
            <a:pPr>
              <a:spcBef>
                <a:spcPct val="50000"/>
              </a:spcBef>
            </a:pPr>
            <a:r>
              <a:rPr lang="th-TH" sz="2600" b="1" dirty="0">
                <a:latin typeface="Tahoma" pitchFamily="34" charset="0"/>
                <a:cs typeface="Tahoma" pitchFamily="34" charset="0"/>
              </a:rPr>
              <a:t>แก๊สทั้ง </a:t>
            </a:r>
            <a:r>
              <a:rPr lang="en-US" sz="2600" b="1" dirty="0">
                <a:latin typeface="Tahoma" pitchFamily="34" charset="0"/>
                <a:cs typeface="Tahoma" pitchFamily="34" charset="0"/>
              </a:rPr>
              <a:t>3 </a:t>
            </a:r>
            <a:r>
              <a:rPr lang="th-TH" sz="2600" b="1" dirty="0">
                <a:latin typeface="Tahoma" pitchFamily="34" charset="0"/>
                <a:cs typeface="Tahoma" pitchFamily="34" charset="0"/>
              </a:rPr>
              <a:t>ชนิด ณ ภาวะสมดุล ?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746250" y="3357563"/>
            <a:ext cx="8159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เขียนและดุลสมการ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+ F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dirty="0"/>
              <a:t> 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     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  <a:sym typeface="Wingdings 3" pitchFamily="18" charset="2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HF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1600" y="3284538"/>
            <a:ext cx="122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วิธีทำ</a:t>
            </a: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1289050" y="3429000"/>
            <a:ext cx="433388" cy="360363"/>
          </a:xfrm>
          <a:prstGeom prst="rightArrow">
            <a:avLst>
              <a:gd name="adj1" fmla="val 50000"/>
              <a:gd name="adj2" fmla="val 3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663825" y="4276725"/>
            <a:ext cx="653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]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=    3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1.5     =    2 mol</a:t>
            </a:r>
            <a:r>
              <a:rPr lang="th-TH" b="1">
                <a:latin typeface="Tahoma" pitchFamily="34" charset="0"/>
                <a:cs typeface="Tahoma" pitchFamily="34" charset="0"/>
              </a:rPr>
              <a:t>/ (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)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703513" y="5003800"/>
            <a:ext cx="653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[F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]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=    3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1.5     =    2 mol</a:t>
            </a:r>
            <a:r>
              <a:rPr lang="th-TH" b="1">
                <a:latin typeface="Tahoma" pitchFamily="34" charset="0"/>
                <a:cs typeface="Tahoma" pitchFamily="34" charset="0"/>
              </a:rPr>
              <a:t>/ (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)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662238" y="5707063"/>
            <a:ext cx="7040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[HF]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=    3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1.5     =    2 mol</a:t>
            </a:r>
            <a:r>
              <a:rPr lang="th-TH" b="1">
                <a:latin typeface="Tahoma" pitchFamily="34" charset="0"/>
                <a:cs typeface="Tahoma" pitchFamily="34" charset="0"/>
              </a:rPr>
              <a:t>/ (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)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415925" y="4652963"/>
            <a:ext cx="1800225" cy="1123950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หาความเข้มข้น</a:t>
            </a:r>
          </a:p>
        </p:txBody>
      </p:sp>
      <p:pic>
        <p:nvPicPr>
          <p:cNvPr id="12" name="รูปภาพ 11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3330" y="3441700"/>
            <a:ext cx="642942" cy="38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15925" y="90805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ความเข้มข้นที่ได้เป็นตอนเริ่มต้น  ต้องหาตอนสมดุล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000250" y="1628775"/>
            <a:ext cx="7473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+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F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dirty="0"/>
              <a:t> </a:t>
            </a:r>
            <a:r>
              <a:rPr lang="en-US" dirty="0"/>
              <a:t> 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         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  <a:sym typeface="Wingdings 3" pitchFamily="18" charset="2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HF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44488" y="2420938"/>
            <a:ext cx="8137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เริ่มต้น     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2                    2                       2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44488" y="3357563"/>
            <a:ext cx="8640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เปลี่ยนแปลง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-a                    -a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 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2a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44488" y="4365625"/>
            <a:ext cx="8640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ที่สมดุล   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2-a                  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2-a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2 +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2a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67038" y="5195888"/>
            <a:ext cx="3887787" cy="1160462"/>
            <a:chOff x="2077" y="3249"/>
            <a:chExt cx="2449" cy="731"/>
          </a:xfrm>
        </p:grpSpPr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2077" y="3430"/>
              <a:ext cx="9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K      =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                 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211" y="3249"/>
              <a:ext cx="1315" cy="731"/>
              <a:chOff x="1805" y="3203"/>
              <a:chExt cx="1315" cy="731"/>
            </a:xfrm>
          </p:grpSpPr>
          <p:sp>
            <p:nvSpPr>
              <p:cNvPr id="73735" name="Text Box 7"/>
              <p:cNvSpPr txBox="1">
                <a:spLocks noChangeArrowheads="1"/>
              </p:cNvSpPr>
              <p:nvPr/>
            </p:nvSpPr>
            <p:spPr bwMode="auto">
              <a:xfrm>
                <a:off x="1805" y="3203"/>
                <a:ext cx="1315" cy="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    [HF]</a:t>
                </a:r>
                <a:r>
                  <a:rPr lang="en-US" b="1" baseline="30000">
                    <a:latin typeface="Tahoma" pitchFamily="34" charset="0"/>
                    <a:cs typeface="Tahoma" pitchFamily="34" charset="0"/>
                  </a:rPr>
                  <a:t>2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b="1" baseline="30000">
                    <a:latin typeface="Tahoma" pitchFamily="34" charset="0"/>
                    <a:cs typeface="Tahoma" pitchFamily="34" charset="0"/>
                  </a:rPr>
                  <a:t>  </a:t>
                </a:r>
                <a:r>
                  <a:rPr lang="en-US" b="1">
                    <a:latin typeface="Tahoma" pitchFamily="34" charset="0"/>
                    <a:cs typeface="Tahoma" pitchFamily="34" charset="0"/>
                  </a:rPr>
                  <a:t>[H</a:t>
                </a:r>
                <a:r>
                  <a:rPr lang="en-US" b="1" baseline="-25000"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b="1">
                    <a:latin typeface="Tahoma" pitchFamily="34" charset="0"/>
                    <a:cs typeface="Tahoma" pitchFamily="34" charset="0"/>
                  </a:rPr>
                  <a:t>][ F</a:t>
                </a:r>
                <a:r>
                  <a:rPr lang="en-US" b="1" baseline="-25000"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b="1">
                    <a:latin typeface="Tahoma" pitchFamily="34" charset="0"/>
                    <a:cs typeface="Tahoma" pitchFamily="34" charset="0"/>
                    <a:sym typeface="Wingdings 3" pitchFamily="18" charset="2"/>
                  </a:rPr>
                  <a:t>]</a:t>
                </a:r>
                <a:endParaRPr lang="th-TH" sz="1800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1941" y="3566"/>
                <a:ext cx="9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  <p:pic>
        <p:nvPicPr>
          <p:cNvPr id="14" name="รูปภาพ 13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0322" y="1714488"/>
            <a:ext cx="642942" cy="38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136650" y="841375"/>
            <a:ext cx="7775575" cy="1439863"/>
            <a:chOff x="172" y="618"/>
            <a:chExt cx="4898" cy="907"/>
          </a:xfrm>
        </p:grpSpPr>
        <p:sp>
          <p:nvSpPr>
            <p:cNvPr id="72707" name="Rectangle 3"/>
            <p:cNvSpPr>
              <a:spLocks noChangeArrowheads="1"/>
            </p:cNvSpPr>
            <p:nvPr/>
          </p:nvSpPr>
          <p:spPr bwMode="auto">
            <a:xfrm>
              <a:off x="3120" y="618"/>
              <a:ext cx="195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   [2 + 2a]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708" name="Rectangle 4"/>
            <p:cNvSpPr>
              <a:spLocks noChangeArrowheads="1"/>
            </p:cNvSpPr>
            <p:nvPr/>
          </p:nvSpPr>
          <p:spPr bwMode="auto">
            <a:xfrm>
              <a:off x="3086" y="1072"/>
              <a:ext cx="15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[2 -a][2 - a]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172" y="800"/>
              <a:ext cx="2857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th-TH" b="1">
                  <a:latin typeface="Tahoma" pitchFamily="34" charset="0"/>
                  <a:cs typeface="Tahoma" pitchFamily="34" charset="0"/>
                </a:rPr>
                <a:t>แทนค่า  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1.15 x 10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b="1">
                  <a:latin typeface="Tahoma" pitchFamily="34" charset="0"/>
                  <a:cs typeface="Tahoma" pitchFamily="34" charset="0"/>
                </a:rPr>
                <a:t>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=   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>
              <a:off x="3120" y="1026"/>
              <a:ext cx="14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063625" y="2395538"/>
            <a:ext cx="8856663" cy="1231900"/>
            <a:chOff x="126" y="1565"/>
            <a:chExt cx="5579" cy="776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26" y="1656"/>
              <a:ext cx="140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th-TH" b="1">
                  <a:latin typeface="Tahoma" pitchFamily="34" charset="0"/>
                  <a:cs typeface="Tahoma" pitchFamily="34" charset="0"/>
                </a:rPr>
                <a:t>ถอดรากที่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2 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1725" y="1656"/>
              <a:ext cx="39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10.72</a:t>
              </a:r>
              <a:r>
                <a:rPr lang="th-TH" b="1">
                  <a:latin typeface="Tahoma" pitchFamily="34" charset="0"/>
                  <a:cs typeface="Tahoma" pitchFamily="34" charset="0"/>
                </a:rPr>
                <a:t>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=   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2939" y="1565"/>
              <a:ext cx="127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   2 + 2a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3211" y="1888"/>
              <a:ext cx="63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2 -a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>
              <a:off x="3165" y="1888"/>
              <a:ext cx="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1938338" y="3581400"/>
            <a:ext cx="63182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21.44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– 10.72a</a:t>
            </a:r>
            <a:r>
              <a:rPr lang="th-TH" b="1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</a:rPr>
              <a:t>=   2  +  2a 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 </a:t>
            </a:r>
            <a:endParaRPr lang="th-TH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3513138" y="4510088"/>
            <a:ext cx="3671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19.44</a:t>
            </a:r>
            <a:r>
              <a:rPr lang="th-TH" b="1">
                <a:latin typeface="Tahoma" pitchFamily="34" charset="0"/>
                <a:cs typeface="Tahoma" pitchFamily="34" charset="0"/>
              </a:rPr>
              <a:t>    </a:t>
            </a:r>
            <a:r>
              <a:rPr lang="en-US" b="1">
                <a:latin typeface="Tahoma" pitchFamily="34" charset="0"/>
                <a:cs typeface="Tahoma" pitchFamily="34" charset="0"/>
              </a:rPr>
              <a:t>=   12.72 a 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 </a:t>
            </a:r>
            <a:endParaRPr lang="th-TH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3152775" y="5300663"/>
            <a:ext cx="4537075" cy="7191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b="1">
                <a:latin typeface="Tahoma" pitchFamily="34" charset="0"/>
                <a:cs typeface="Tahoma" pitchFamily="34" charset="0"/>
              </a:rPr>
              <a:t>       a</a:t>
            </a:r>
            <a:r>
              <a:rPr lang="th-TH" sz="3600" b="1">
                <a:latin typeface="Tahoma" pitchFamily="34" charset="0"/>
                <a:cs typeface="Tahoma" pitchFamily="34" charset="0"/>
              </a:rPr>
              <a:t>    </a:t>
            </a:r>
            <a:r>
              <a:rPr lang="en-US" sz="3600" b="1">
                <a:latin typeface="Tahoma" pitchFamily="34" charset="0"/>
                <a:cs typeface="Tahoma" pitchFamily="34" charset="0"/>
              </a:rPr>
              <a:t>=   1.53 </a:t>
            </a:r>
            <a:r>
              <a:rPr lang="en-US" sz="3600" b="1" baseline="-25000">
                <a:latin typeface="Tahoma" pitchFamily="34" charset="0"/>
                <a:cs typeface="Tahoma" pitchFamily="34" charset="0"/>
              </a:rPr>
              <a:t> </a:t>
            </a:r>
            <a:endParaRPr lang="th-TH" sz="3600" b="1" baseline="300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7040563" y="908050"/>
            <a:ext cx="2376487" cy="12255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73050" y="1196975"/>
            <a:ext cx="9361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 ]  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>
                <a:latin typeface="Tahoma" pitchFamily="34" charset="0"/>
                <a:cs typeface="Tahoma" pitchFamily="34" charset="0"/>
              </a:rPr>
              <a:t>F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th-TH" b="1">
                <a:latin typeface="Tahoma" pitchFamily="34" charset="0"/>
                <a:cs typeface="Tahoma" pitchFamily="34" charset="0"/>
              </a:rPr>
              <a:t> ที่สมดุล  </a:t>
            </a:r>
            <a:r>
              <a:rPr lang="en-US" b="1">
                <a:latin typeface="Tahoma" pitchFamily="34" charset="0"/>
                <a:cs typeface="Tahoma" pitchFamily="34" charset="0"/>
              </a:rPr>
              <a:t>=</a:t>
            </a:r>
            <a:r>
              <a:rPr lang="th-TH" b="1">
                <a:latin typeface="Tahoma" pitchFamily="34" charset="0"/>
                <a:cs typeface="Tahoma" pitchFamily="34" charset="0"/>
              </a:rPr>
              <a:t>  </a:t>
            </a:r>
            <a:r>
              <a:rPr lang="en-US" b="1">
                <a:latin typeface="Tahoma" pitchFamily="34" charset="0"/>
                <a:cs typeface="Tahoma" pitchFamily="34" charset="0"/>
              </a:rPr>
              <a:t>2 – 1.53     =  0.47</a:t>
            </a:r>
            <a:r>
              <a:rPr lang="th-TH" b="1">
                <a:latin typeface="Tahoma" pitchFamily="34" charset="0"/>
                <a:cs typeface="Tahoma" pitchFamily="34" charset="0"/>
              </a:rPr>
              <a:t>  </a:t>
            </a:r>
            <a:r>
              <a:rPr lang="en-US" sz="2000" b="1">
                <a:latin typeface="Tahoma" pitchFamily="34" charset="0"/>
                <a:cs typeface="Tahoma" pitchFamily="34" charset="0"/>
              </a:rPr>
              <a:t>mol</a:t>
            </a:r>
            <a:r>
              <a:rPr lang="th-TH" sz="2000" b="1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>
                <a:latin typeface="Tahoma" pitchFamily="34" charset="0"/>
                <a:cs typeface="Tahoma" pitchFamily="34" charset="0"/>
              </a:rPr>
              <a:t>dm</a:t>
            </a:r>
            <a:r>
              <a:rPr lang="en-US" sz="2000" b="1" baseline="30000">
                <a:latin typeface="Tahoma" pitchFamily="34" charset="0"/>
                <a:cs typeface="Tahoma" pitchFamily="34" charset="0"/>
              </a:rPr>
              <a:t>3</a:t>
            </a:r>
            <a:endParaRPr lang="th-TH" sz="2000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3050" y="3030538"/>
            <a:ext cx="9361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 ]  HF  </a:t>
            </a:r>
            <a:r>
              <a:rPr lang="th-TH" b="1">
                <a:latin typeface="Tahoma" pitchFamily="34" charset="0"/>
                <a:cs typeface="Tahoma" pitchFamily="34" charset="0"/>
              </a:rPr>
              <a:t> ที่สมดุล  </a:t>
            </a:r>
            <a:r>
              <a:rPr lang="en-US" b="1">
                <a:latin typeface="Tahoma" pitchFamily="34" charset="0"/>
                <a:cs typeface="Tahoma" pitchFamily="34" charset="0"/>
              </a:rPr>
              <a:t>=</a:t>
            </a:r>
            <a:r>
              <a:rPr lang="th-TH" b="1">
                <a:latin typeface="Tahoma" pitchFamily="34" charset="0"/>
                <a:cs typeface="Tahoma" pitchFamily="34" charset="0"/>
              </a:rPr>
              <a:t>  </a:t>
            </a:r>
            <a:r>
              <a:rPr lang="en-US" b="1">
                <a:latin typeface="Tahoma" pitchFamily="34" charset="0"/>
                <a:cs typeface="Tahoma" pitchFamily="34" charset="0"/>
              </a:rPr>
              <a:t>2 + (2 x 1.53)     =  5.06</a:t>
            </a:r>
            <a:r>
              <a:rPr lang="th-TH" b="1">
                <a:latin typeface="Tahoma" pitchFamily="34" charset="0"/>
                <a:cs typeface="Tahoma" pitchFamily="34" charset="0"/>
              </a:rPr>
              <a:t>  </a:t>
            </a:r>
            <a:r>
              <a:rPr lang="en-US" sz="2000" b="1">
                <a:latin typeface="Tahoma" pitchFamily="34" charset="0"/>
                <a:cs typeface="Tahoma" pitchFamily="34" charset="0"/>
              </a:rPr>
              <a:t>mol</a:t>
            </a:r>
            <a:r>
              <a:rPr lang="th-TH" sz="2000" b="1">
                <a:latin typeface="Tahoma" pitchFamily="34" charset="0"/>
                <a:cs typeface="Tahoma" pitchFamily="34" charset="0"/>
              </a:rPr>
              <a:t>/</a:t>
            </a:r>
            <a:r>
              <a:rPr lang="en-US" sz="2000" b="1">
                <a:latin typeface="Tahoma" pitchFamily="34" charset="0"/>
                <a:cs typeface="Tahoma" pitchFamily="34" charset="0"/>
              </a:rPr>
              <a:t>dm</a:t>
            </a:r>
            <a:r>
              <a:rPr lang="en-US" sz="2000" b="1" baseline="30000">
                <a:latin typeface="Tahoma" pitchFamily="34" charset="0"/>
                <a:cs typeface="Tahoma" pitchFamily="34" charset="0"/>
              </a:rPr>
              <a:t>3</a:t>
            </a:r>
            <a:endParaRPr lang="th-TH" sz="2000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7113588" y="2670175"/>
            <a:ext cx="2376487" cy="12255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  <p:bldP spid="7578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28588" y="549275"/>
            <a:ext cx="9577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 </a:t>
            </a:r>
            <a:r>
              <a:rPr lang="th-TH" b="1">
                <a:latin typeface="Tahoma" pitchFamily="34" charset="0"/>
                <a:cs typeface="Tahoma" pitchFamily="34" charset="0"/>
              </a:rPr>
              <a:t>จาก  </a:t>
            </a:r>
            <a:r>
              <a:rPr lang="en-US" b="1">
                <a:latin typeface="Tahoma" pitchFamily="34" charset="0"/>
                <a:cs typeface="Tahoma" pitchFamily="34" charset="0"/>
              </a:rPr>
              <a:t> 2OF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>
                <a:latin typeface="Tahoma" pitchFamily="34" charset="0"/>
                <a:cs typeface="Tahoma" pitchFamily="34" charset="0"/>
              </a:rPr>
              <a:t>  </a:t>
            </a:r>
            <a:r>
              <a:rPr lang="th-TH" b="1">
                <a:cs typeface="Angsana New" pitchFamily="18" charset="-34"/>
                <a:sym typeface="Wingdings 3" pitchFamily="18" charset="2"/>
              </a:rPr>
              <a:t></a:t>
            </a:r>
            <a:r>
              <a:rPr lang="th-TH">
                <a:sym typeface="Wingdings 3" pitchFamily="18" charset="2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2F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  </a:t>
            </a:r>
            <a:r>
              <a:rPr lang="en-US" b="1">
                <a:latin typeface="Tahoma" pitchFamily="34" charset="0"/>
                <a:cs typeface="Tahoma" pitchFamily="34" charset="0"/>
              </a:rPr>
              <a:t>+ O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 , K = 2 x 10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-9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68288" y="1154113"/>
            <a:ext cx="9217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ถ้าใส่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OF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8 mol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ลงในภาชนะขนาด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2  dm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จงหา</a:t>
            </a:r>
            <a:br>
              <a:rPr lang="th-TH" b="1" dirty="0">
                <a:latin typeface="Tahoma" pitchFamily="34" charset="0"/>
                <a:cs typeface="Tahoma" pitchFamily="34" charset="0"/>
              </a:rPr>
            </a:br>
            <a:r>
              <a:rPr lang="en-US" b="1" dirty="0">
                <a:latin typeface="Tahoma" pitchFamily="34" charset="0"/>
                <a:cs typeface="Tahoma" pitchFamily="34" charset="0"/>
              </a:rPr>
              <a:t>[F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]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ที่ภาวะสมดุล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88950" y="278130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เริ่มต้น            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4                 0                 0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88950" y="347980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] </a:t>
            </a:r>
            <a:r>
              <a:rPr lang="th-TH" b="1">
                <a:latin typeface="Tahoma" pitchFamily="34" charset="0"/>
                <a:cs typeface="Tahoma" pitchFamily="34" charset="0"/>
              </a:rPr>
              <a:t>เปลี่ยนแปลง     </a:t>
            </a:r>
            <a:r>
              <a:rPr lang="en-US" b="1">
                <a:latin typeface="Tahoma" pitchFamily="34" charset="0"/>
                <a:cs typeface="Tahoma" pitchFamily="34" charset="0"/>
              </a:rPr>
              <a:t>- 2x             + 2x             +x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96888" y="4171950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[ ] </a:t>
            </a:r>
            <a:r>
              <a:rPr lang="th-TH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ที่สมดุล            </a:t>
            </a:r>
            <a:r>
              <a:rPr lang="en-US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4 – 2x      </a:t>
            </a:r>
            <a:r>
              <a:rPr lang="en-US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lang="en-US" b="1" dirty="0" err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2x</a:t>
            </a:r>
            <a:r>
              <a:rPr lang="en-US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             x</a:t>
            </a:r>
            <a:endParaRPr lang="th-TH" sz="1800" b="1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328613" y="2106613"/>
            <a:ext cx="887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                            2OF</a:t>
            </a:r>
            <a:r>
              <a:rPr lang="en-US" b="1" baseline="-25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           </a:t>
            </a:r>
            <a:r>
              <a:rPr lang="en-US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2F</a:t>
            </a:r>
            <a:r>
              <a:rPr lang="en-US" b="1" baseline="-25000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)      </a:t>
            </a:r>
            <a:r>
              <a:rPr lang="en-US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+     O</a:t>
            </a:r>
            <a:r>
              <a:rPr lang="en-US" b="1" baseline="-25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8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488950" y="5157788"/>
            <a:ext cx="9217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เนื่องจาก ค่า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K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ต่ำกว่า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10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-3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แสดงสารตั้งต้นเหลือมาก</a:t>
            </a:r>
            <a:br>
              <a:rPr lang="th-TH" b="1" dirty="0">
                <a:latin typeface="Tahoma" pitchFamily="34" charset="0"/>
                <a:cs typeface="Tahoma" pitchFamily="34" charset="0"/>
              </a:rPr>
            </a:br>
            <a:r>
              <a:rPr lang="th-TH" b="1" dirty="0">
                <a:latin typeface="Tahoma" pitchFamily="34" charset="0"/>
                <a:cs typeface="Tahoma" pitchFamily="34" charset="0"/>
              </a:rPr>
              <a:t>ดังนั้น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4 – 2x    =  4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40113" y="4005263"/>
            <a:ext cx="2090737" cy="2160587"/>
            <a:chOff x="2167" y="2523"/>
            <a:chExt cx="1317" cy="1361"/>
          </a:xfrm>
        </p:grpSpPr>
        <p:sp>
          <p:nvSpPr>
            <p:cNvPr id="98315" name="Oval 11"/>
            <p:cNvSpPr>
              <a:spLocks noChangeArrowheads="1"/>
            </p:cNvSpPr>
            <p:nvPr/>
          </p:nvSpPr>
          <p:spPr bwMode="auto">
            <a:xfrm>
              <a:off x="2167" y="2523"/>
              <a:ext cx="817" cy="5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8316" name="AutoShape 12"/>
            <p:cNvSpPr>
              <a:spLocks noChangeArrowheads="1"/>
            </p:cNvSpPr>
            <p:nvPr/>
          </p:nvSpPr>
          <p:spPr bwMode="auto">
            <a:xfrm>
              <a:off x="2939" y="2840"/>
              <a:ext cx="545" cy="1044"/>
            </a:xfrm>
            <a:prstGeom prst="curvedLeftArrow">
              <a:avLst>
                <a:gd name="adj1" fmla="val 38312"/>
                <a:gd name="adj2" fmla="val 76624"/>
                <a:gd name="adj3" fmla="val 3333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12" name="รูปภาพ 11" descr="ลูกศร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5700" y="2227255"/>
            <a:ext cx="571504" cy="34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01" name="Oval 21"/>
          <p:cNvSpPr>
            <a:spLocks noChangeArrowheads="1"/>
          </p:cNvSpPr>
          <p:nvPr/>
        </p:nvSpPr>
        <p:spPr bwMode="auto">
          <a:xfrm>
            <a:off x="7689850" y="2565400"/>
            <a:ext cx="1008063" cy="8636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81338" y="452438"/>
            <a:ext cx="3959225" cy="1160462"/>
            <a:chOff x="1941" y="437"/>
            <a:chExt cx="2494" cy="731"/>
          </a:xfrm>
        </p:grpSpPr>
        <p:sp>
          <p:nvSpPr>
            <p:cNvPr id="97282" name="Text Box 2"/>
            <p:cNvSpPr txBox="1">
              <a:spLocks noChangeArrowheads="1"/>
            </p:cNvSpPr>
            <p:nvPr/>
          </p:nvSpPr>
          <p:spPr bwMode="auto">
            <a:xfrm>
              <a:off x="1941" y="618"/>
              <a:ext cx="9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K      =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                 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283" name="Text Box 3"/>
            <p:cNvSpPr txBox="1">
              <a:spLocks noChangeArrowheads="1"/>
            </p:cNvSpPr>
            <p:nvPr/>
          </p:nvSpPr>
          <p:spPr bwMode="auto">
            <a:xfrm>
              <a:off x="3075" y="437"/>
              <a:ext cx="1360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 [F</a:t>
              </a:r>
              <a:r>
                <a:rPr lang="en-US" b="1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[O</a:t>
              </a:r>
              <a:r>
                <a:rPr lang="en-US" b="1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]</a:t>
              </a:r>
            </a:p>
            <a:p>
              <a:pPr>
                <a:spcBef>
                  <a:spcPct val="50000"/>
                </a:spcBef>
              </a:pP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[OF</a:t>
              </a:r>
              <a:r>
                <a:rPr lang="en-US" b="1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  <a:sym typeface="Wingdings 3" pitchFamily="18" charset="2"/>
                </a:rPr>
                <a:t>]</a:t>
              </a:r>
              <a:r>
                <a:rPr lang="en-US" b="1" baseline="30000">
                  <a:latin typeface="Tahoma" pitchFamily="34" charset="0"/>
                  <a:cs typeface="Tahoma" pitchFamily="34" charset="0"/>
                  <a:sym typeface="Wingdings 3" pitchFamily="18" charset="2"/>
                </a:rPr>
                <a:t>2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284" name="Line 4"/>
            <p:cNvSpPr>
              <a:spLocks noChangeShapeType="1"/>
            </p:cNvSpPr>
            <p:nvPr/>
          </p:nvSpPr>
          <p:spPr bwMode="auto">
            <a:xfrm>
              <a:off x="3067" y="800"/>
              <a:ext cx="1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398713" y="1836738"/>
            <a:ext cx="4679950" cy="1160462"/>
            <a:chOff x="1487" y="1157"/>
            <a:chExt cx="2948" cy="731"/>
          </a:xfrm>
        </p:grpSpPr>
        <p:sp>
          <p:nvSpPr>
            <p:cNvPr id="97285" name="Text Box 5"/>
            <p:cNvSpPr txBox="1">
              <a:spLocks noChangeArrowheads="1"/>
            </p:cNvSpPr>
            <p:nvPr/>
          </p:nvSpPr>
          <p:spPr bwMode="auto">
            <a:xfrm>
              <a:off x="1487" y="1338"/>
              <a:ext cx="14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2 x 10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-9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 =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                 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286" name="Text Box 6"/>
            <p:cNvSpPr txBox="1">
              <a:spLocks noChangeArrowheads="1"/>
            </p:cNvSpPr>
            <p:nvPr/>
          </p:nvSpPr>
          <p:spPr bwMode="auto">
            <a:xfrm>
              <a:off x="3075" y="1157"/>
              <a:ext cx="1360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 [2x]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[x]</a:t>
              </a:r>
            </a:p>
            <a:p>
              <a:pPr>
                <a:spcBef>
                  <a:spcPct val="50000"/>
                </a:spcBef>
              </a:pP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[4- 2x</a:t>
              </a:r>
              <a:r>
                <a:rPr lang="en-US" b="1">
                  <a:latin typeface="Tahoma" pitchFamily="34" charset="0"/>
                  <a:cs typeface="Tahoma" pitchFamily="34" charset="0"/>
                  <a:sym typeface="Wingdings 3" pitchFamily="18" charset="2"/>
                </a:rPr>
                <a:t>]</a:t>
              </a:r>
              <a:r>
                <a:rPr lang="en-US" b="1" baseline="30000">
                  <a:latin typeface="Tahoma" pitchFamily="34" charset="0"/>
                  <a:cs typeface="Tahoma" pitchFamily="34" charset="0"/>
                  <a:sym typeface="Wingdings 3" pitchFamily="18" charset="2"/>
                </a:rPr>
                <a:t>2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>
              <a:off x="3067" y="1520"/>
              <a:ext cx="1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411413" y="3157538"/>
            <a:ext cx="4679950" cy="1160462"/>
            <a:chOff x="1487" y="1901"/>
            <a:chExt cx="2948" cy="731"/>
          </a:xfrm>
        </p:grpSpPr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1487" y="2082"/>
              <a:ext cx="14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2 x 10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-9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 =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                 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3075" y="1901"/>
              <a:ext cx="1360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    4x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3</a:t>
              </a:r>
              <a:endParaRPr lang="en-US" b="1"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16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7290" name="Line 10"/>
            <p:cNvSpPr>
              <a:spLocks noChangeShapeType="1"/>
            </p:cNvSpPr>
            <p:nvPr/>
          </p:nvSpPr>
          <p:spPr bwMode="auto">
            <a:xfrm flipV="1">
              <a:off x="3067" y="2251"/>
              <a:ext cx="824" cy="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2144713" y="4524375"/>
            <a:ext cx="244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32 x 10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-9</a:t>
            </a:r>
            <a:r>
              <a:rPr lang="en-US" b="1">
                <a:latin typeface="Tahoma" pitchFamily="34" charset="0"/>
                <a:cs typeface="Tahoma" pitchFamily="34" charset="0"/>
              </a:rPr>
              <a:t>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4881563" y="447833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   4x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endParaRPr lang="th-TH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2860675" y="5267325"/>
            <a:ext cx="4103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   x    =   2 x 10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-3</a:t>
            </a:r>
            <a:endParaRPr lang="th-TH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2216150" y="5876925"/>
            <a:ext cx="6408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[</a:t>
            </a:r>
            <a:r>
              <a:rPr lang="en-US" sz="3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F</a:t>
            </a:r>
            <a:r>
              <a:rPr lang="en-US" sz="3600" b="1" baseline="-25000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]  </a:t>
            </a:r>
            <a:r>
              <a:rPr lang="en-US" sz="36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= 2x   = 4 x 10</a:t>
            </a:r>
            <a:r>
              <a:rPr lang="en-US" sz="3600" b="1" baseline="30000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-3</a:t>
            </a:r>
            <a:endParaRPr lang="th-TH" sz="3600" b="1" baseline="30000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7689850" y="27082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 4</a:t>
            </a:r>
            <a:endParaRPr lang="th-TH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 rot="-4156555">
            <a:off x="6897688" y="2781300"/>
            <a:ext cx="360362" cy="1081088"/>
          </a:xfrm>
          <a:prstGeom prst="curvedRight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28588" y="549275"/>
            <a:ext cx="9577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 </a:t>
            </a:r>
            <a:r>
              <a:rPr lang="en-US" b="1">
                <a:latin typeface="Tahoma" pitchFamily="34" charset="0"/>
                <a:cs typeface="Tahoma" pitchFamily="34" charset="0"/>
              </a:rPr>
              <a:t>C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(s)</a:t>
            </a:r>
            <a:r>
              <a:rPr lang="th-TH" sz="1800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+ 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O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>
                <a:latin typeface="Tahoma" pitchFamily="34" charset="0"/>
                <a:cs typeface="Tahoma" pitchFamily="34" charset="0"/>
              </a:rPr>
              <a:t>  </a:t>
            </a:r>
            <a:r>
              <a:rPr lang="th-TH" b="1">
                <a:cs typeface="Angsana New" pitchFamily="18" charset="-34"/>
                <a:sym typeface="Wingdings 3" pitchFamily="18" charset="2"/>
              </a:rPr>
              <a:t></a:t>
            </a:r>
            <a:r>
              <a:rPr lang="th-TH">
                <a:sym typeface="Wingdings 3" pitchFamily="18" charset="2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CO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  </a:t>
            </a:r>
            <a:r>
              <a:rPr lang="en-US" b="1">
                <a:latin typeface="Tahoma" pitchFamily="34" charset="0"/>
                <a:cs typeface="Tahoma" pitchFamily="34" charset="0"/>
              </a:rPr>
              <a:t>+ 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  , K = 4 x 10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4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68288" y="1154113"/>
            <a:ext cx="9217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ถ้าใส่ </a:t>
            </a:r>
            <a:r>
              <a:rPr lang="en-US" b="1">
                <a:latin typeface="Tahoma" pitchFamily="34" charset="0"/>
                <a:cs typeface="Tahoma" pitchFamily="34" charset="0"/>
              </a:rPr>
              <a:t>  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O   4 mol  </a:t>
            </a:r>
            <a:r>
              <a:rPr lang="th-TH" b="1">
                <a:latin typeface="Tahoma" pitchFamily="34" charset="0"/>
                <a:cs typeface="Tahoma" pitchFamily="34" charset="0"/>
              </a:rPr>
              <a:t>  ทำปฏิกิริยากับ  </a:t>
            </a:r>
            <a:r>
              <a:rPr lang="en-US" b="1">
                <a:latin typeface="Tahoma" pitchFamily="34" charset="0"/>
                <a:cs typeface="Tahoma" pitchFamily="34" charset="0"/>
              </a:rPr>
              <a:t>C  </a:t>
            </a:r>
            <a:r>
              <a:rPr lang="th-TH" b="1">
                <a:latin typeface="Tahoma" pitchFamily="34" charset="0"/>
                <a:cs typeface="Tahoma" pitchFamily="34" charset="0"/>
              </a:rPr>
              <a:t>มากเกินพอ</a:t>
            </a:r>
            <a:br>
              <a:rPr lang="th-TH" b="1">
                <a:latin typeface="Tahoma" pitchFamily="34" charset="0"/>
                <a:cs typeface="Tahoma" pitchFamily="34" charset="0"/>
              </a:rPr>
            </a:br>
            <a:r>
              <a:rPr lang="th-TH" b="1">
                <a:latin typeface="Tahoma" pitchFamily="34" charset="0"/>
                <a:cs typeface="Tahoma" pitchFamily="34" charset="0"/>
              </a:rPr>
              <a:t>ในภาชนะขนาด </a:t>
            </a:r>
            <a:r>
              <a:rPr lang="en-US" b="1">
                <a:latin typeface="Tahoma" pitchFamily="34" charset="0"/>
                <a:cs typeface="Tahoma" pitchFamily="34" charset="0"/>
              </a:rPr>
              <a:t>2  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   </a:t>
            </a:r>
            <a:r>
              <a:rPr lang="th-TH" b="1">
                <a:latin typeface="Tahoma" pitchFamily="34" charset="0"/>
                <a:cs typeface="Tahoma" pitchFamily="34" charset="0"/>
              </a:rPr>
              <a:t>จงหาว่าที่สมดุล 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มี 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กี่โมล</a:t>
            </a:r>
            <a:r>
              <a:rPr lang="th-TH" b="1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69950" y="289560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] </a:t>
            </a:r>
            <a:r>
              <a:rPr lang="th-TH" b="1">
                <a:latin typeface="Tahoma" pitchFamily="34" charset="0"/>
                <a:cs typeface="Tahoma" pitchFamily="34" charset="0"/>
              </a:rPr>
              <a:t>เริ่มต้น                 </a:t>
            </a:r>
            <a:r>
              <a:rPr lang="en-US" b="1">
                <a:latin typeface="Tahoma" pitchFamily="34" charset="0"/>
                <a:cs typeface="Tahoma" pitchFamily="34" charset="0"/>
              </a:rPr>
              <a:t>2                 0                 0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69950" y="359410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] </a:t>
            </a:r>
            <a:r>
              <a:rPr lang="th-TH" b="1">
                <a:latin typeface="Tahoma" pitchFamily="34" charset="0"/>
                <a:cs typeface="Tahoma" pitchFamily="34" charset="0"/>
              </a:rPr>
              <a:t>เปลี่ยนแปลง     </a:t>
            </a:r>
            <a:r>
              <a:rPr lang="en-US" b="1">
                <a:latin typeface="Tahoma" pitchFamily="34" charset="0"/>
                <a:cs typeface="Tahoma" pitchFamily="34" charset="0"/>
              </a:rPr>
              <a:t> - x              +x               +x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77888" y="4286250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[ ] 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ที่สมดุล            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2 - x               x                x</a:t>
            </a:r>
            <a:endParaRPr lang="th-TH" sz="1800" b="1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081338" y="2276475"/>
            <a:ext cx="6335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      H</a:t>
            </a:r>
            <a:r>
              <a:rPr lang="en-US" b="1" baseline="-2500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en-US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th-TH" b="1">
                <a:solidFill>
                  <a:srgbClr val="0033CC"/>
                </a:solidFill>
                <a:cs typeface="Angsana New" pitchFamily="18" charset="-34"/>
                <a:sym typeface="Wingdings 3" pitchFamily="18" charset="2"/>
              </a:rPr>
              <a:t></a:t>
            </a:r>
            <a:r>
              <a:rPr lang="th-TH">
                <a:solidFill>
                  <a:srgbClr val="0033CC"/>
                </a:solidFill>
                <a:sym typeface="Wingdings 3" pitchFamily="18" charset="2"/>
              </a:rPr>
              <a:t> </a:t>
            </a:r>
            <a:r>
              <a:rPr lang="en-US">
                <a:solidFill>
                  <a:srgbClr val="0033CC"/>
                </a:solidFill>
                <a:sym typeface="Wingdings 3" pitchFamily="18" charset="2"/>
              </a:rPr>
              <a:t>    </a:t>
            </a: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CO</a:t>
            </a:r>
            <a:r>
              <a:rPr lang="en-US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(g)      </a:t>
            </a: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+      H</a:t>
            </a:r>
            <a:r>
              <a:rPr lang="en-US" b="1" baseline="-2500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th-TH" sz="1800" b="1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00025" y="5157788"/>
            <a:ext cx="9505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เนื่องจาก ค่า </a:t>
            </a:r>
            <a:r>
              <a:rPr lang="en-US" b="1">
                <a:latin typeface="Tahoma" pitchFamily="34" charset="0"/>
                <a:cs typeface="Tahoma" pitchFamily="34" charset="0"/>
              </a:rPr>
              <a:t>K  </a:t>
            </a:r>
            <a:r>
              <a:rPr lang="th-TH" b="1">
                <a:latin typeface="Tahoma" pitchFamily="34" charset="0"/>
                <a:cs typeface="Tahoma" pitchFamily="34" charset="0"/>
              </a:rPr>
              <a:t>สู งกว่า </a:t>
            </a:r>
            <a:r>
              <a:rPr lang="en-US" b="1">
                <a:latin typeface="Tahoma" pitchFamily="34" charset="0"/>
                <a:cs typeface="Tahoma" pitchFamily="34" charset="0"/>
              </a:rPr>
              <a:t>10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  </a:t>
            </a:r>
            <a:r>
              <a:rPr lang="th-TH" b="1">
                <a:latin typeface="Tahoma" pitchFamily="34" charset="0"/>
                <a:cs typeface="Tahoma" pitchFamily="34" charset="0"/>
              </a:rPr>
              <a:t> แสดงเกิดสารผลิตภัณฑ์มาก</a:t>
            </a:r>
            <a:br>
              <a:rPr lang="th-TH" b="1">
                <a:latin typeface="Tahoma" pitchFamily="34" charset="0"/>
                <a:cs typeface="Tahoma" pitchFamily="34" charset="0"/>
              </a:rPr>
            </a:br>
            <a:r>
              <a:rPr lang="th-TH" b="1">
                <a:latin typeface="Tahoma" pitchFamily="34" charset="0"/>
                <a:cs typeface="Tahoma" pitchFamily="34" charset="0"/>
              </a:rPr>
              <a:t>ดังนั้น     </a:t>
            </a:r>
            <a:r>
              <a:rPr lang="en-US" b="1">
                <a:latin typeface="Tahoma" pitchFamily="34" charset="0"/>
                <a:cs typeface="Tahoma" pitchFamily="34" charset="0"/>
              </a:rPr>
              <a:t>x    =  2</a:t>
            </a:r>
            <a:r>
              <a:rPr lang="th-TH" b="1">
                <a:latin typeface="Tahoma" pitchFamily="34" charset="0"/>
                <a:cs typeface="Tahoma" pitchFamily="34" charset="0"/>
              </a:rPr>
              <a:t>    (เท่ากับสารตั้งต้นที่ใช้)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081338" y="739775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K    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881563" y="452438"/>
            <a:ext cx="2159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[CO]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</a:t>
            </a:r>
            <a:r>
              <a:rPr lang="en-US" b="1">
                <a:latin typeface="Tahoma" pitchFamily="34" charset="0"/>
                <a:cs typeface="Tahoma" pitchFamily="34" charset="0"/>
              </a:rPr>
              <a:t>[H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b="1" baseline="30000">
                <a:latin typeface="Tahoma" pitchFamily="34" charset="0"/>
                <a:cs typeface="Tahoma" pitchFamily="34" charset="0"/>
              </a:rPr>
              <a:t>     </a:t>
            </a:r>
            <a:r>
              <a:rPr lang="en-US" b="1">
                <a:latin typeface="Tahoma" pitchFamily="34" charset="0"/>
                <a:cs typeface="Tahoma" pitchFamily="34" charset="0"/>
              </a:rPr>
              <a:t>[H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O</a:t>
            </a:r>
            <a:r>
              <a:rPr lang="en-US" b="1">
                <a:latin typeface="Tahoma" pitchFamily="34" charset="0"/>
                <a:cs typeface="Tahoma" pitchFamily="34" charset="0"/>
                <a:sym typeface="Wingdings 3" pitchFamily="18" charset="2"/>
              </a:rPr>
              <a:t>]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68863" y="1028700"/>
            <a:ext cx="2171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2462213" y="2124075"/>
            <a:ext cx="2233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4 x 10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4</a:t>
            </a:r>
            <a:r>
              <a:rPr lang="en-US" b="1">
                <a:latin typeface="Tahoma" pitchFamily="34" charset="0"/>
                <a:cs typeface="Tahoma" pitchFamily="34" charset="0"/>
              </a:rPr>
              <a:t>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919663" y="1836738"/>
            <a:ext cx="2159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[2]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</a:t>
            </a:r>
            <a:r>
              <a:rPr lang="en-US" b="1">
                <a:latin typeface="Tahoma" pitchFamily="34" charset="0"/>
                <a:cs typeface="Tahoma" pitchFamily="34" charset="0"/>
              </a:rPr>
              <a:t>[2]</a:t>
            </a:r>
          </a:p>
          <a:p>
            <a:pPr>
              <a:spcBef>
                <a:spcPct val="50000"/>
              </a:spcBef>
            </a:pPr>
            <a:r>
              <a:rPr lang="en-US" b="1" baseline="30000">
                <a:latin typeface="Tahoma" pitchFamily="34" charset="0"/>
                <a:cs typeface="Tahoma" pitchFamily="34" charset="0"/>
              </a:rPr>
              <a:t>  </a:t>
            </a:r>
            <a:r>
              <a:rPr lang="en-US" b="1">
                <a:latin typeface="Tahoma" pitchFamily="34" charset="0"/>
                <a:cs typeface="Tahoma" pitchFamily="34" charset="0"/>
              </a:rPr>
              <a:t>[2- x</a:t>
            </a:r>
            <a:r>
              <a:rPr lang="en-US" b="1">
                <a:latin typeface="Tahoma" pitchFamily="34" charset="0"/>
                <a:cs typeface="Tahoma" pitchFamily="34" charset="0"/>
                <a:sym typeface="Wingdings 3" pitchFamily="18" charset="2"/>
              </a:rPr>
              <a:t>]</a:t>
            </a:r>
            <a:endParaRPr lang="th-TH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4906963" y="2413000"/>
            <a:ext cx="170180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411413" y="3533775"/>
            <a:ext cx="2233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4 x 10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4</a:t>
            </a:r>
            <a:r>
              <a:rPr lang="en-US" b="1">
                <a:latin typeface="Tahoma" pitchFamily="34" charset="0"/>
                <a:cs typeface="Tahoma" pitchFamily="34" charset="0"/>
              </a:rPr>
              <a:t>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932363" y="3246438"/>
            <a:ext cx="2159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     4</a:t>
            </a:r>
          </a:p>
          <a:p>
            <a:pPr>
              <a:spcBef>
                <a:spcPct val="50000"/>
              </a:spcBef>
            </a:pPr>
            <a:r>
              <a:rPr lang="en-US" b="1" baseline="30000">
                <a:latin typeface="Tahoma" pitchFamily="34" charset="0"/>
                <a:cs typeface="Tahoma" pitchFamily="34" charset="0"/>
              </a:rPr>
              <a:t>  </a:t>
            </a:r>
            <a:r>
              <a:rPr lang="en-US" b="1">
                <a:latin typeface="Tahoma" pitchFamily="34" charset="0"/>
                <a:cs typeface="Tahoma" pitchFamily="34" charset="0"/>
              </a:rPr>
              <a:t>[2- x</a:t>
            </a:r>
            <a:r>
              <a:rPr lang="en-US" b="1">
                <a:latin typeface="Tahoma" pitchFamily="34" charset="0"/>
                <a:cs typeface="Tahoma" pitchFamily="34" charset="0"/>
                <a:sym typeface="Wingdings 3" pitchFamily="18" charset="2"/>
              </a:rPr>
              <a:t>]</a:t>
            </a:r>
            <a:endParaRPr lang="th-TH" b="1" baseline="30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919663" y="3822700"/>
            <a:ext cx="170180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887413" y="4498975"/>
            <a:ext cx="4641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[2 – x ] 10000    =    1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V="1">
            <a:off x="2289175" y="36449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flipV="1">
            <a:off x="5529263" y="3284538"/>
            <a:ext cx="576262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101975" y="5297488"/>
            <a:ext cx="5307013" cy="1098550"/>
            <a:chOff x="1954" y="3337"/>
            <a:chExt cx="3343" cy="692"/>
          </a:xfrm>
        </p:grpSpPr>
        <p:sp>
          <p:nvSpPr>
            <p:cNvPr id="96274" name="Text Box 18"/>
            <p:cNvSpPr txBox="1">
              <a:spLocks noChangeArrowheads="1"/>
            </p:cNvSpPr>
            <p:nvPr/>
          </p:nvSpPr>
          <p:spPr bwMode="auto">
            <a:xfrm>
              <a:off x="1954" y="3337"/>
              <a:ext cx="33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x     =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20000 - 1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  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=  1.99  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    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6275" name="Line 19"/>
            <p:cNvSpPr>
              <a:spLocks noChangeShapeType="1"/>
            </p:cNvSpPr>
            <p:nvPr/>
          </p:nvSpPr>
          <p:spPr bwMode="auto">
            <a:xfrm>
              <a:off x="2803" y="3632"/>
              <a:ext cx="1072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96276" name="Text Box 20"/>
            <p:cNvSpPr txBox="1">
              <a:spLocks noChangeArrowheads="1"/>
            </p:cNvSpPr>
            <p:nvPr/>
          </p:nvSpPr>
          <p:spPr bwMode="auto">
            <a:xfrm>
              <a:off x="2818" y="3702"/>
              <a:ext cx="10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10000  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                      </a:t>
              </a:r>
              <a:endParaRPr lang="th-TH" sz="1800" b="1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Oval 4"/>
          <p:cNvSpPr>
            <a:spLocks noChangeArrowheads="1"/>
          </p:cNvSpPr>
          <p:nvPr/>
        </p:nvSpPr>
        <p:spPr bwMode="auto">
          <a:xfrm>
            <a:off x="6954294" y="2682875"/>
            <a:ext cx="1455737" cy="10810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109602" y="1027113"/>
            <a:ext cx="6986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ดังนั้น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H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เข้มข้น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 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=  1.99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mol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baseline="30000" dirty="0" smtClean="0">
                <a:latin typeface="Tahoma" pitchFamily="34" charset="0"/>
                <a:cs typeface="Tahoma" pitchFamily="34" charset="0"/>
              </a:rPr>
              <a:t>         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038165" y="2106613"/>
            <a:ext cx="86297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จำนวน</a:t>
            </a:r>
            <a:r>
              <a:rPr lang="th-TH" b="1" dirty="0" err="1">
                <a:latin typeface="Tahoma" pitchFamily="34" charset="0"/>
                <a:cs typeface="Tahoma" pitchFamily="34" charset="0"/>
              </a:rPr>
              <a:t>โมล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H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    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=  1.99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mol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x  2  dm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3</a:t>
            </a:r>
            <a:endParaRPr lang="en-US" b="1" baseline="400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                                =  3.98  mol     </a:t>
            </a:r>
            <a:r>
              <a:rPr lang="th-TH" sz="4000" b="1" dirty="0">
                <a:latin typeface="Tahoma" pitchFamily="34" charset="0"/>
                <a:cs typeface="Tahoma" pitchFamily="34" charset="0"/>
              </a:rPr>
              <a:t>ตอบ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baseline="30000" dirty="0">
                <a:latin typeface="Tahoma" pitchFamily="34" charset="0"/>
                <a:cs typeface="Tahoma" pitchFamily="34" charset="0"/>
              </a:rPr>
              <a:t>         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05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4200"/>
            <a:ext cx="9906000" cy="246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865438" y="4292600"/>
            <a:ext cx="4176712" cy="1184275"/>
            <a:chOff x="353" y="618"/>
            <a:chExt cx="2631" cy="746"/>
          </a:xfrm>
        </p:grpSpPr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1690" y="709"/>
              <a:ext cx="12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b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 -  4ac</a:t>
              </a:r>
              <a:endParaRPr lang="th-TH" b="1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53" y="618"/>
              <a:ext cx="2628" cy="746"/>
              <a:chOff x="353" y="618"/>
              <a:chExt cx="2628" cy="746"/>
            </a:xfrm>
          </p:grpSpPr>
          <p:sp>
            <p:nvSpPr>
              <p:cNvPr id="89094" name="Text Box 6"/>
              <p:cNvSpPr txBox="1">
                <a:spLocks noChangeArrowheads="1"/>
              </p:cNvSpPr>
              <p:nvPr/>
            </p:nvSpPr>
            <p:spPr bwMode="auto">
              <a:xfrm>
                <a:off x="353" y="709"/>
                <a:ext cx="190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X  =  -b  </a:t>
                </a:r>
                <a:endParaRPr lang="th-TH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095" name="Text Box 7"/>
              <p:cNvSpPr txBox="1">
                <a:spLocks noChangeArrowheads="1"/>
              </p:cNvSpPr>
              <p:nvPr/>
            </p:nvSpPr>
            <p:spPr bwMode="auto">
              <a:xfrm>
                <a:off x="1215" y="64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+</a:t>
                </a:r>
                <a:endParaRPr lang="th-TH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096" name="Text Box 8"/>
              <p:cNvSpPr txBox="1">
                <a:spLocks noChangeArrowheads="1"/>
              </p:cNvSpPr>
              <p:nvPr/>
            </p:nvSpPr>
            <p:spPr bwMode="auto">
              <a:xfrm>
                <a:off x="1239" y="67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_</a:t>
                </a:r>
                <a:endParaRPr lang="th-TH" sz="900" b="1"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1623" y="618"/>
                <a:ext cx="1179" cy="363"/>
                <a:chOff x="1623" y="618"/>
                <a:chExt cx="1179" cy="363"/>
              </a:xfrm>
            </p:grpSpPr>
            <p:sp>
              <p:nvSpPr>
                <p:cNvPr id="8910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23" y="618"/>
                  <a:ext cx="136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89103" name="Line 15"/>
                <p:cNvSpPr>
                  <a:spLocks noChangeShapeType="1"/>
                </p:cNvSpPr>
                <p:nvPr/>
              </p:nvSpPr>
              <p:spPr bwMode="auto">
                <a:xfrm>
                  <a:off x="1759" y="618"/>
                  <a:ext cx="104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89104" name="Line 16"/>
                <p:cNvSpPr>
                  <a:spLocks noChangeShapeType="1"/>
                </p:cNvSpPr>
                <p:nvPr/>
              </p:nvSpPr>
              <p:spPr bwMode="auto">
                <a:xfrm>
                  <a:off x="1623" y="754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89106" name="Line 18"/>
              <p:cNvSpPr>
                <a:spLocks noChangeShapeType="1"/>
              </p:cNvSpPr>
              <p:nvPr/>
            </p:nvSpPr>
            <p:spPr bwMode="auto">
              <a:xfrm>
                <a:off x="985" y="102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89107" name="Text Box 19"/>
              <p:cNvSpPr txBox="1">
                <a:spLocks noChangeArrowheads="1"/>
              </p:cNvSpPr>
              <p:nvPr/>
            </p:nvSpPr>
            <p:spPr bwMode="auto">
              <a:xfrm>
                <a:off x="1669" y="1037"/>
                <a:ext cx="40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2a</a:t>
                </a:r>
                <a:endParaRPr lang="th-TH" b="1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1065213" y="476250"/>
            <a:ext cx="784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ถ้าสมการอยู่ในรูปกำลังสองสัมบูรณ์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</a:t>
            </a: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aX</a:t>
            </a:r>
            <a:r>
              <a:rPr lang="en-US" sz="3600" b="1" baseline="30000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+  </a:t>
            </a:r>
            <a:r>
              <a:rPr lang="en-US" sz="3600" b="1" dirty="0" err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bX</a:t>
            </a:r>
            <a:r>
              <a:rPr lang="en-US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-  c</a:t>
            </a:r>
            <a:r>
              <a:rPr lang="th-TH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36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=  0</a:t>
            </a:r>
            <a:endParaRPr lang="th-TH" sz="36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560388" y="2476500"/>
            <a:ext cx="80645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ต้องใช้กำลังสูตร สมการสองสัมบูรณ์    แก้สมการ</a:t>
            </a:r>
          </a:p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หาค่า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x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ที่เป็นไปได้  คือ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 descr="โอ๊ค"/>
          <p:cNvSpPr txBox="1">
            <a:spLocks noChangeArrowheads="1"/>
          </p:cNvSpPr>
          <p:nvPr/>
        </p:nvSpPr>
        <p:spPr bwMode="auto">
          <a:xfrm>
            <a:off x="2309794" y="500042"/>
            <a:ext cx="5740424" cy="646331"/>
          </a:xfrm>
          <a:prstGeom prst="rect">
            <a:avLst/>
          </a:prstGeom>
          <a:blipFill dpi="0" rotWithShape="0">
            <a:blip r:embed="rId2" cstate="print">
              <a:lum bright="70000" contrast="-7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sz="36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ปฏิกิริยาเคมีที่ผันกลับได้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84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จากการทดลองศึกษาปฏิกิริยาระหว่างสารละลาย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CuSO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4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กับสารละลายกรด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HCl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ดังภาพ</a:t>
            </a:r>
          </a:p>
        </p:txBody>
      </p:sp>
      <p:pic>
        <p:nvPicPr>
          <p:cNvPr id="8197" name="Picture 5" descr="DSC0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2819400"/>
            <a:ext cx="4787900" cy="2628900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28850" y="5181600"/>
            <a:ext cx="1485900" cy="1463675"/>
            <a:chOff x="1296" y="3264"/>
            <a:chExt cx="864" cy="922"/>
          </a:xfrm>
        </p:grpSpPr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1296" y="3552"/>
              <a:ext cx="86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000" b="1" dirty="0"/>
                <a:t>สารละลาย    </a:t>
              </a:r>
              <a:r>
                <a:rPr lang="en-US" sz="3000" b="1" dirty="0"/>
                <a:t>CuSO</a:t>
              </a:r>
              <a:r>
                <a:rPr lang="en-US" sz="3000" b="1" baseline="-25000" dirty="0"/>
                <a:t>4</a:t>
              </a:r>
              <a:endParaRPr lang="th-TH" sz="3000" b="1" baseline="-25000" dirty="0"/>
            </a:p>
          </p:txBody>
        </p:sp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1632" y="3264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92600" y="5181600"/>
            <a:ext cx="742950" cy="1463675"/>
            <a:chOff x="2496" y="3264"/>
            <a:chExt cx="432" cy="922"/>
          </a:xfrm>
        </p:grpSpPr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496" y="3552"/>
              <a:ext cx="43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sz="3000" b="1"/>
                <a:t> เติม </a:t>
              </a:r>
              <a:r>
                <a:rPr lang="en-US" sz="3000" b="1"/>
                <a:t>HCl</a:t>
              </a:r>
              <a:endParaRPr lang="th-TH" sz="3000" b="1" baseline="-25000"/>
            </a:p>
          </p:txBody>
        </p:sp>
        <p:sp>
          <p:nvSpPr>
            <p:cNvPr id="8202" name="AutoShape 10"/>
            <p:cNvSpPr>
              <a:spLocks noChangeArrowheads="1"/>
            </p:cNvSpPr>
            <p:nvPr/>
          </p:nvSpPr>
          <p:spPr bwMode="auto">
            <a:xfrm>
              <a:off x="2544" y="3264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778500" y="5105400"/>
            <a:ext cx="908050" cy="1463675"/>
            <a:chOff x="3360" y="3216"/>
            <a:chExt cx="528" cy="922"/>
          </a:xfrm>
        </p:grpSpPr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360" y="3504"/>
              <a:ext cx="52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3000" b="1"/>
                <a:t>เติม   </a:t>
              </a:r>
              <a:r>
                <a:rPr lang="en-US" sz="3000" b="1"/>
                <a:t>H</a:t>
              </a:r>
              <a:r>
                <a:rPr lang="en-US" sz="3000" b="1" baseline="-25000"/>
                <a:t>2</a:t>
              </a:r>
              <a:r>
                <a:rPr lang="en-US" sz="3000" b="1"/>
                <a:t>O</a:t>
              </a:r>
              <a:endParaRPr lang="th-TH" sz="3000" b="1" baseline="-25000"/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3456" y="3216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207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5030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20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24560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แผนผังลําดับงาน: กระบวนการสำรอง 8"/>
          <p:cNvSpPr/>
          <p:nvPr/>
        </p:nvSpPr>
        <p:spPr bwMode="auto">
          <a:xfrm>
            <a:off x="166654" y="500042"/>
            <a:ext cx="1500198" cy="642942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00025" y="544513"/>
            <a:ext cx="8424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ปฏิกิริยาการสลายตัวของ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PCl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5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เป็นดังนี้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920750" y="1265238"/>
            <a:ext cx="7473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>
                <a:latin typeface="Tahoma" pitchFamily="34" charset="0"/>
                <a:cs typeface="Tahoma" pitchFamily="34" charset="0"/>
              </a:rPr>
              <a:t>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5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>
                <a:latin typeface="Tahoma" pitchFamily="34" charset="0"/>
                <a:cs typeface="Tahoma" pitchFamily="34" charset="0"/>
              </a:rPr>
              <a:t>     </a:t>
            </a:r>
            <a:r>
              <a:rPr lang="th-TH" b="1">
                <a:cs typeface="Angsana New" pitchFamily="18" charset="-34"/>
                <a:sym typeface="Wingdings 3" pitchFamily="18" charset="2"/>
              </a:rPr>
              <a:t></a:t>
            </a:r>
            <a:r>
              <a:rPr lang="th-TH">
                <a:sym typeface="Wingdings 3" pitchFamily="18" charset="2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     </a:t>
            </a:r>
            <a:r>
              <a:rPr lang="en-US" b="1">
                <a:latin typeface="Tahoma" pitchFamily="34" charset="0"/>
                <a:cs typeface="Tahoma" pitchFamily="34" charset="0"/>
              </a:rPr>
              <a:t>+    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15925" y="1984375"/>
            <a:ext cx="9217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ที่อุณหภูมิ </a:t>
            </a:r>
            <a:r>
              <a:rPr lang="en-US" b="1">
                <a:latin typeface="Tahoma" pitchFamily="34" charset="0"/>
                <a:cs typeface="Tahoma" pitchFamily="34" charset="0"/>
              </a:rPr>
              <a:t>300 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o</a:t>
            </a:r>
            <a:r>
              <a:rPr lang="en-US" b="1">
                <a:latin typeface="Tahoma" pitchFamily="34" charset="0"/>
                <a:cs typeface="Tahoma" pitchFamily="34" charset="0"/>
              </a:rPr>
              <a:t>C</a:t>
            </a:r>
            <a:r>
              <a:rPr lang="th-TH" b="1">
                <a:latin typeface="Tahoma" pitchFamily="34" charset="0"/>
                <a:cs typeface="Tahoma" pitchFamily="34" charset="0"/>
              </a:rPr>
              <a:t> มีความเข้มข้นของ </a:t>
            </a:r>
            <a:r>
              <a:rPr lang="en-US" b="1">
                <a:latin typeface="Tahoma" pitchFamily="34" charset="0"/>
                <a:cs typeface="Tahoma" pitchFamily="34" charset="0"/>
              </a:rPr>
              <a:t>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5</a:t>
            </a:r>
            <a:r>
              <a:rPr lang="th-TH" sz="1800" b="1"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</a:rPr>
              <a:t>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th-TH" b="1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>
                <a:latin typeface="Tahoma" pitchFamily="34" charset="0"/>
                <a:cs typeface="Tahoma" pitchFamily="34" charset="0"/>
              </a:rPr>
              <a:t>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th-TH" b="1">
                <a:latin typeface="Tahoma" pitchFamily="34" charset="0"/>
                <a:cs typeface="Tahoma" pitchFamily="34" charset="0"/>
              </a:rPr>
              <a:t>เป็น  </a:t>
            </a:r>
            <a:r>
              <a:rPr lang="en-US" b="1">
                <a:latin typeface="Tahoma" pitchFamily="34" charset="0"/>
                <a:cs typeface="Tahoma" pitchFamily="34" charset="0"/>
              </a:rPr>
              <a:t>2 , 4 </a:t>
            </a:r>
            <a:r>
              <a:rPr lang="th-TH" b="1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>
                <a:latin typeface="Tahoma" pitchFamily="34" charset="0"/>
                <a:cs typeface="Tahoma" pitchFamily="34" charset="0"/>
              </a:rPr>
              <a:t>4 mol</a:t>
            </a:r>
            <a:r>
              <a:rPr lang="th-TH" b="1">
                <a:latin typeface="Tahoma" pitchFamily="34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cs typeface="Tahoma" pitchFamily="34" charset="0"/>
              </a:rPr>
              <a:t>dm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ตามลำดับ   เมื่ออุณหภูมิเป็น </a:t>
            </a:r>
            <a:r>
              <a:rPr lang="en-US" b="1">
                <a:latin typeface="Tahoma" pitchFamily="34" charset="0"/>
                <a:cs typeface="Tahoma" pitchFamily="34" charset="0"/>
              </a:rPr>
              <a:t>200 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o</a:t>
            </a:r>
            <a:r>
              <a:rPr lang="en-US" b="1">
                <a:latin typeface="Tahoma" pitchFamily="34" charset="0"/>
                <a:cs typeface="Tahoma" pitchFamily="34" charset="0"/>
              </a:rPr>
              <a:t> C </a:t>
            </a:r>
            <a:r>
              <a:rPr lang="th-TH" b="1">
                <a:latin typeface="Tahoma" pitchFamily="34" charset="0"/>
                <a:cs typeface="Tahoma" pitchFamily="34" charset="0"/>
              </a:rPr>
              <a:t>พบว่าที่สมดุลมีค่า </a:t>
            </a:r>
            <a:r>
              <a:rPr lang="en-US" b="1">
                <a:latin typeface="Tahoma" pitchFamily="34" charset="0"/>
                <a:cs typeface="Tahoma" pitchFamily="34" charset="0"/>
              </a:rPr>
              <a:t>K = 25 </a:t>
            </a:r>
            <a:r>
              <a:rPr lang="th-TH" b="1">
                <a:latin typeface="Tahoma" pitchFamily="34" charset="0"/>
                <a:cs typeface="Tahoma" pitchFamily="34" charset="0"/>
              </a:rPr>
              <a:t> จงหา </a:t>
            </a:r>
            <a:r>
              <a:rPr lang="en-US" b="1">
                <a:latin typeface="Tahoma" pitchFamily="34" charset="0"/>
                <a:cs typeface="Tahoma" pitchFamily="34" charset="0"/>
              </a:rPr>
              <a:t>[PCl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]</a:t>
            </a:r>
            <a:r>
              <a:rPr lang="th-TH" b="1">
                <a:latin typeface="Tahoma" pitchFamily="34" charset="0"/>
                <a:cs typeface="Tahoma" pitchFamily="34" charset="0"/>
              </a:rPr>
              <a:t> ที่สมดุลใหม่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720975" y="3784600"/>
            <a:ext cx="6192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        </a:t>
            </a:r>
            <a:r>
              <a:rPr lang="en-US" b="1">
                <a:latin typeface="Tahoma" pitchFamily="34" charset="0"/>
                <a:cs typeface="Tahoma" pitchFamily="34" charset="0"/>
              </a:rPr>
              <a:t>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5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>
                <a:latin typeface="Tahoma" pitchFamily="34" charset="0"/>
                <a:cs typeface="Tahoma" pitchFamily="34" charset="0"/>
              </a:rPr>
              <a:t>     </a:t>
            </a:r>
            <a:r>
              <a:rPr lang="th-TH" b="1">
                <a:cs typeface="Angsana New" pitchFamily="18" charset="-34"/>
                <a:sym typeface="Wingdings 3" pitchFamily="18" charset="2"/>
              </a:rPr>
              <a:t></a:t>
            </a:r>
            <a:r>
              <a:rPr lang="th-TH">
                <a:sym typeface="Wingdings 3" pitchFamily="18" charset="2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  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     </a:t>
            </a:r>
            <a:r>
              <a:rPr lang="en-US" b="1">
                <a:latin typeface="Tahoma" pitchFamily="34" charset="0"/>
                <a:cs typeface="Tahoma" pitchFamily="34" charset="0"/>
              </a:rPr>
              <a:t>+    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>
                <a:latin typeface="Tahoma" pitchFamily="34" charset="0"/>
                <a:cs typeface="Tahoma" pitchFamily="34" charset="0"/>
              </a:rPr>
              <a:t>(g)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8950" y="443230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] </a:t>
            </a:r>
            <a:r>
              <a:rPr lang="th-TH" b="1">
                <a:latin typeface="Tahoma" pitchFamily="34" charset="0"/>
                <a:cs typeface="Tahoma" pitchFamily="34" charset="0"/>
              </a:rPr>
              <a:t>เริ่มต้น                 </a:t>
            </a:r>
            <a:r>
              <a:rPr lang="en-US" b="1">
                <a:latin typeface="Tahoma" pitchFamily="34" charset="0"/>
                <a:cs typeface="Tahoma" pitchFamily="34" charset="0"/>
              </a:rPr>
              <a:t>2                 4                 4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88950" y="5130800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] </a:t>
            </a:r>
            <a:r>
              <a:rPr lang="th-TH" b="1">
                <a:latin typeface="Tahoma" pitchFamily="34" charset="0"/>
                <a:cs typeface="Tahoma" pitchFamily="34" charset="0"/>
              </a:rPr>
              <a:t>เปลี่ยนแปลง     </a:t>
            </a:r>
            <a:r>
              <a:rPr lang="en-US" b="1">
                <a:latin typeface="Tahoma" pitchFamily="34" charset="0"/>
                <a:cs typeface="Tahoma" pitchFamily="34" charset="0"/>
              </a:rPr>
              <a:t> - x              + x              + x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96888" y="5822950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 ] </a:t>
            </a:r>
            <a:r>
              <a:rPr lang="th-TH" b="1">
                <a:latin typeface="Tahoma" pitchFamily="34" charset="0"/>
                <a:cs typeface="Tahoma" pitchFamily="34" charset="0"/>
              </a:rPr>
              <a:t>ที่สมดุล            </a:t>
            </a:r>
            <a:r>
              <a:rPr lang="en-US" b="1">
                <a:latin typeface="Tahoma" pitchFamily="34" charset="0"/>
                <a:cs typeface="Tahoma" pitchFamily="34" charset="0"/>
              </a:rPr>
              <a:t>2 - x           4 + x           4</a:t>
            </a:r>
            <a:r>
              <a:rPr lang="th-TH" b="1"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cs typeface="Tahoma" pitchFamily="34" charset="0"/>
              </a:rPr>
              <a:t>+ x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576638" y="1052513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K    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76863" y="765175"/>
            <a:ext cx="2159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[PCl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latin typeface="Tahoma" pitchFamily="34" charset="0"/>
                <a:cs typeface="Tahoma" pitchFamily="34" charset="0"/>
              </a:rPr>
              <a:t>][Cl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b="1" baseline="30000">
                <a:latin typeface="Tahoma" pitchFamily="34" charset="0"/>
                <a:cs typeface="Tahoma" pitchFamily="34" charset="0"/>
              </a:rPr>
              <a:t>      </a:t>
            </a:r>
            <a:r>
              <a:rPr lang="en-US" b="1">
                <a:latin typeface="Tahoma" pitchFamily="34" charset="0"/>
                <a:cs typeface="Tahoma" pitchFamily="34" charset="0"/>
              </a:rPr>
              <a:t>[PCl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5</a:t>
            </a:r>
            <a:r>
              <a:rPr lang="en-US" b="1">
                <a:latin typeface="Tahoma" pitchFamily="34" charset="0"/>
                <a:cs typeface="Tahoma" pitchFamily="34" charset="0"/>
                <a:sym typeface="Wingdings 3" pitchFamily="18" charset="2"/>
              </a:rPr>
              <a:t>]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5364163" y="1341438"/>
            <a:ext cx="2171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143250" y="2162175"/>
            <a:ext cx="475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 25    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</a:rPr>
              <a:t>(4 + x)( 4 + x)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664200" y="2697163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(2 - x)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5087938" y="2738438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373313" y="3365500"/>
            <a:ext cx="5472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 50 – 25x    =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</a:rPr>
              <a:t>(x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 + 8x  + 16)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593850" y="4289425"/>
            <a:ext cx="404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x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 + 33x  -  34   =   0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                  </a:t>
            </a:r>
            <a:endParaRPr lang="th-TH" sz="18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44488" y="5275263"/>
            <a:ext cx="187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แทนค่าใน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008438" y="5168900"/>
            <a:ext cx="4176712" cy="1184275"/>
            <a:chOff x="353" y="618"/>
            <a:chExt cx="2631" cy="746"/>
          </a:xfrm>
        </p:grpSpPr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1690" y="709"/>
              <a:ext cx="12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b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 -  4ac</a:t>
              </a:r>
              <a:endParaRPr lang="th-TH" b="1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53" y="618"/>
              <a:ext cx="2628" cy="746"/>
              <a:chOff x="353" y="618"/>
              <a:chExt cx="2628" cy="746"/>
            </a:xfrm>
          </p:grpSpPr>
          <p:sp>
            <p:nvSpPr>
              <p:cNvPr id="91151" name="Text Box 15"/>
              <p:cNvSpPr txBox="1">
                <a:spLocks noChangeArrowheads="1"/>
              </p:cNvSpPr>
              <p:nvPr/>
            </p:nvSpPr>
            <p:spPr bwMode="auto">
              <a:xfrm>
                <a:off x="353" y="709"/>
                <a:ext cx="190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X  =  -b  </a:t>
                </a:r>
                <a:endParaRPr lang="th-TH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152" name="Text Box 16"/>
              <p:cNvSpPr txBox="1">
                <a:spLocks noChangeArrowheads="1"/>
              </p:cNvSpPr>
              <p:nvPr/>
            </p:nvSpPr>
            <p:spPr bwMode="auto">
              <a:xfrm>
                <a:off x="1215" y="64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+</a:t>
                </a:r>
                <a:endParaRPr lang="th-TH" b="1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1153" name="Text Box 17"/>
              <p:cNvSpPr txBox="1">
                <a:spLocks noChangeArrowheads="1"/>
              </p:cNvSpPr>
              <p:nvPr/>
            </p:nvSpPr>
            <p:spPr bwMode="auto">
              <a:xfrm>
                <a:off x="1239" y="674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_</a:t>
                </a:r>
                <a:endParaRPr lang="th-TH" sz="900" b="1"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1623" y="618"/>
                <a:ext cx="1179" cy="363"/>
                <a:chOff x="1623" y="618"/>
                <a:chExt cx="1179" cy="363"/>
              </a:xfrm>
            </p:grpSpPr>
            <p:sp>
              <p:nvSpPr>
                <p:cNvPr id="9115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623" y="618"/>
                  <a:ext cx="136" cy="36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91156" name="Line 20"/>
                <p:cNvSpPr>
                  <a:spLocks noChangeShapeType="1"/>
                </p:cNvSpPr>
                <p:nvPr/>
              </p:nvSpPr>
              <p:spPr bwMode="auto">
                <a:xfrm>
                  <a:off x="1759" y="618"/>
                  <a:ext cx="104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91157" name="Line 21"/>
                <p:cNvSpPr>
                  <a:spLocks noChangeShapeType="1"/>
                </p:cNvSpPr>
                <p:nvPr/>
              </p:nvSpPr>
              <p:spPr bwMode="auto">
                <a:xfrm>
                  <a:off x="1623" y="754"/>
                  <a:ext cx="0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91158" name="Line 22"/>
              <p:cNvSpPr>
                <a:spLocks noChangeShapeType="1"/>
              </p:cNvSpPr>
              <p:nvPr/>
            </p:nvSpPr>
            <p:spPr bwMode="auto">
              <a:xfrm>
                <a:off x="985" y="1026"/>
                <a:ext cx="19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1159" name="Text Box 23"/>
              <p:cNvSpPr txBox="1">
                <a:spLocks noChangeArrowheads="1"/>
              </p:cNvSpPr>
              <p:nvPr/>
            </p:nvSpPr>
            <p:spPr bwMode="auto">
              <a:xfrm>
                <a:off x="1669" y="1037"/>
                <a:ext cx="40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latin typeface="Tahoma" pitchFamily="34" charset="0"/>
                    <a:cs typeface="Tahoma" pitchFamily="34" charset="0"/>
                  </a:rPr>
                  <a:t>2a</a:t>
                </a:r>
                <a:endParaRPr lang="th-TH" b="1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1413" y="4508500"/>
            <a:ext cx="367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>
                <a:latin typeface="Tahoma" pitchFamily="34" charset="0"/>
                <a:cs typeface="Tahoma" pitchFamily="34" charset="0"/>
              </a:rPr>
              <a:t>หาค่า       </a:t>
            </a:r>
            <a:r>
              <a:rPr lang="en-US" b="1">
                <a:latin typeface="Tahoma" pitchFamily="34" charset="0"/>
                <a:cs typeface="Tahoma" pitchFamily="34" charset="0"/>
              </a:rPr>
              <a:t>x    =    1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186363" y="1196975"/>
            <a:ext cx="372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33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cs typeface="Tahoma" pitchFamily="34" charset="0"/>
              </a:rPr>
              <a:t> - (4x1x(-34)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936875" y="11969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X  =  -33 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559300" y="10937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+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592638" y="11255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_</a:t>
            </a:r>
            <a:endParaRPr lang="th-TH" sz="9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 flipV="1">
            <a:off x="5067300" y="1052513"/>
            <a:ext cx="2159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5283200" y="1052513"/>
            <a:ext cx="2838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5067300" y="12684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3940175" y="1700213"/>
            <a:ext cx="4325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5168900" y="1700213"/>
            <a:ext cx="122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2 x 1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5173663" y="2543175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1225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2924175" y="25431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X  =  -33 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572000" y="2462213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_</a:t>
            </a:r>
            <a:endParaRPr lang="th-TH" sz="9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4787900" y="3046413"/>
            <a:ext cx="58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2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4541838" y="24288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+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054600" y="2395538"/>
            <a:ext cx="1292225" cy="579437"/>
            <a:chOff x="3184" y="1509"/>
            <a:chExt cx="814" cy="365"/>
          </a:xfrm>
        </p:grpSpPr>
        <p:sp>
          <p:nvSpPr>
            <p:cNvPr id="90130" name="Line 18"/>
            <p:cNvSpPr>
              <a:spLocks noChangeShapeType="1"/>
            </p:cNvSpPr>
            <p:nvPr/>
          </p:nvSpPr>
          <p:spPr bwMode="auto">
            <a:xfrm flipV="1">
              <a:off x="3184" y="1511"/>
              <a:ext cx="136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3184" y="1509"/>
              <a:ext cx="814" cy="365"/>
              <a:chOff x="3184" y="1509"/>
              <a:chExt cx="814" cy="365"/>
            </a:xfrm>
          </p:grpSpPr>
          <p:sp>
            <p:nvSpPr>
              <p:cNvPr id="90132" name="Line 20"/>
              <p:cNvSpPr>
                <a:spLocks noChangeShapeType="1"/>
              </p:cNvSpPr>
              <p:nvPr/>
            </p:nvSpPr>
            <p:spPr bwMode="auto">
              <a:xfrm>
                <a:off x="3184" y="1647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90136" name="Line 24"/>
              <p:cNvSpPr>
                <a:spLocks noChangeShapeType="1"/>
              </p:cNvSpPr>
              <p:nvPr/>
            </p:nvSpPr>
            <p:spPr bwMode="auto">
              <a:xfrm>
                <a:off x="3317" y="1509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90137" name="Line 25"/>
          <p:cNvSpPr>
            <a:spLocks noChangeShapeType="1"/>
          </p:cNvSpPr>
          <p:nvPr/>
        </p:nvSpPr>
        <p:spPr bwMode="auto">
          <a:xfrm>
            <a:off x="3962400" y="3081338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881563" y="3622675"/>
            <a:ext cx="703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35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2936875" y="362267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X  =  -33  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4597400" y="4125913"/>
            <a:ext cx="58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2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4554538" y="35845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  <a:cs typeface="Tahoma" pitchFamily="34" charset="0"/>
              </a:rPr>
              <a:t>+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90154" name="Line 42"/>
          <p:cNvSpPr>
            <a:spLocks noChangeShapeType="1"/>
          </p:cNvSpPr>
          <p:nvPr/>
        </p:nvSpPr>
        <p:spPr bwMode="auto">
          <a:xfrm>
            <a:off x="3965575" y="414972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90156" name="Oval 44"/>
          <p:cNvSpPr>
            <a:spLocks noChangeArrowheads="1"/>
          </p:cNvSpPr>
          <p:nvPr/>
        </p:nvSpPr>
        <p:spPr bwMode="auto">
          <a:xfrm>
            <a:off x="7037388" y="5013325"/>
            <a:ext cx="1655762" cy="14398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273050" y="5229225"/>
            <a:ext cx="83518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[ ] </a:t>
            </a:r>
            <a:r>
              <a:rPr lang="th-TH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PCl</a:t>
            </a:r>
            <a:r>
              <a:rPr lang="en-US" b="1" baseline="-2500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th-TH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ที่สมดุล </a:t>
            </a: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 =</a:t>
            </a:r>
            <a:r>
              <a:rPr lang="th-TH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 4 + x   =    5 M.</a:t>
            </a:r>
            <a:r>
              <a:rPr lang="en-US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th-TH" sz="48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ตอบ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แผนผังลําดับงาน: กระบวนการสำรอง 8"/>
          <p:cNvSpPr/>
          <p:nvPr/>
        </p:nvSpPr>
        <p:spPr bwMode="auto">
          <a:xfrm>
            <a:off x="166654" y="500042"/>
            <a:ext cx="1500198" cy="642942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00025" y="544513"/>
            <a:ext cx="153826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952604" y="642918"/>
            <a:ext cx="7473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ให้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    </a:t>
            </a:r>
            <a:r>
              <a:rPr lang="th-TH" b="1" dirty="0">
                <a:cs typeface="Angsana New" pitchFamily="18" charset="-34"/>
                <a:sym typeface="Wingdings 3" pitchFamily="18" charset="2"/>
              </a:rPr>
              <a:t></a:t>
            </a:r>
            <a:r>
              <a:rPr lang="th-TH" dirty="0">
                <a:sym typeface="Wingdings 3" pitchFamily="18" charset="2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HF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    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; 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K = 4   </a:t>
            </a:r>
            <a:endParaRPr lang="th-TH" sz="18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2406" y="1357298"/>
            <a:ext cx="9217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ถ้าเริ่มต้นใส่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  ,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HF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ลงไป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2 ,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และ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6 mol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ในภาชนะ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 dm</a:t>
            </a:r>
            <a:r>
              <a:rPr lang="en-US" b="1" baseline="300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ที่สมดุลจงหา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[HF]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หา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X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ได้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0.25 M)</a:t>
            </a:r>
            <a:endParaRPr lang="th-TH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8950" y="4447141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เริ่มต้น               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1                 1                  3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                            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88950" y="5145641"/>
            <a:ext cx="8424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เปลี่ยนแปลง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+ </a:t>
            </a:r>
            <a:r>
              <a:rPr lang="en-US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x       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en-US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+ x             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- 2x</a:t>
            </a:r>
            <a:endParaRPr lang="th-TH" sz="18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96888" y="5837791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  <a:cs typeface="Tahoma" pitchFamily="34" charset="0"/>
              </a:rPr>
              <a:t>[ ]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ที่สมดุล            </a:t>
            </a:r>
            <a:endParaRPr lang="th-TH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52736" y="3499384"/>
            <a:ext cx="5572164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ให้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F</a:t>
            </a:r>
            <a:r>
              <a:rPr lang="en-US" b="1" baseline="-25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    </a:t>
            </a:r>
            <a:r>
              <a:rPr lang="th-TH" b="1" dirty="0">
                <a:cs typeface="Angsana New" pitchFamily="18" charset="-34"/>
                <a:sym typeface="Wingdings 3" pitchFamily="18" charset="2"/>
              </a:rPr>
              <a:t></a:t>
            </a:r>
            <a:r>
              <a:rPr lang="th-TH" dirty="0">
                <a:sym typeface="Wingdings 3" pitchFamily="18" charset="2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2HF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    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th-TH" sz="1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23844" y="2571744"/>
            <a:ext cx="7473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 2"/>
              </a:rPr>
              <a:t></a:t>
            </a:r>
            <a:r>
              <a:rPr lang="th-TH" b="1" dirty="0" smtClean="0">
                <a:latin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พิจารณาทิศทางสมดุล จากค่า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 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4920" y="2138489"/>
            <a:ext cx="9145016" cy="113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ค่าคงที่สมดุลที่ใช้ความเข้มข้นมาคำนวณ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Kc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028378" y="653935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6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ชนิดของค่าคงที่สมดุล</a:t>
            </a:r>
            <a:endParaRPr lang="th-TH" sz="6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84920" y="3278052"/>
            <a:ext cx="9145016" cy="209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ค่าคงที่สมดุลของการละลาย ใช้ความเข้มข้น</a:t>
            </a:r>
            <a:br>
              <a:rPr lang="th-TH" sz="3200" b="1" dirty="0" smtClean="0"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     ของไอออน มาคำนวณ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Ksp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84920" y="4718212"/>
            <a:ext cx="9145016" cy="209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3. </a:t>
            </a: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ค่าคงที่สมดุลของปฏิกิริยาของแก๊ส  </a:t>
            </a:r>
            <a:r>
              <a:rPr lang="en-US" sz="3200" b="1" dirty="0" err="1" smtClean="0">
                <a:latin typeface="Tahoma" pitchFamily="34" charset="0"/>
                <a:cs typeface="Tahoma" pitchFamily="34" charset="0"/>
              </a:rPr>
              <a:t>Kp</a:t>
            </a:r>
            <a:r>
              <a:rPr lang="th-TH" sz="3200" b="1" dirty="0">
                <a:latin typeface="Tahoma" pitchFamily="34" charset="0"/>
                <a:cs typeface="Tahoma" pitchFamily="34" charset="0"/>
              </a:rPr>
              <a:t/>
            </a:r>
            <a:br>
              <a:rPr lang="th-TH" sz="3200" b="1" dirty="0">
                <a:latin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cs typeface="Tahoma" pitchFamily="34" charset="0"/>
              </a:rPr>
              <a:t>    ใช้ความดันของแก๊ส มาคำนวณ</a:t>
            </a:r>
            <a:endParaRPr lang="th-TH" sz="32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3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2"/>
          <p:cNvGrpSpPr/>
          <p:nvPr/>
        </p:nvGrpSpPr>
        <p:grpSpPr>
          <a:xfrm>
            <a:off x="971804" y="2085912"/>
            <a:ext cx="7786688" cy="885825"/>
            <a:chOff x="714375" y="4286250"/>
            <a:chExt cx="7786688" cy="88582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714375" y="4286250"/>
              <a:ext cx="7786688" cy="885825"/>
              <a:chOff x="450" y="2700"/>
              <a:chExt cx="4905" cy="558"/>
            </a:xfrm>
          </p:grpSpPr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450" y="2928"/>
                <a:ext cx="490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2800" dirty="0">
                    <a:latin typeface="Tahoma" pitchFamily="34" charset="0"/>
                    <a:cs typeface="Tahoma" pitchFamily="34" charset="0"/>
                  </a:rPr>
                  <a:t>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CuSO</a:t>
                </a:r>
                <a:r>
                  <a:rPr lang="en-US" sz="2800" baseline="-25000" dirty="0">
                    <a:latin typeface="Tahoma" pitchFamily="34" charset="0"/>
                    <a:cs typeface="Tahoma" pitchFamily="34" charset="0"/>
                  </a:rPr>
                  <a:t>4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(s) 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Cu</a:t>
                </a:r>
                <a:r>
                  <a:rPr lang="en-US" sz="2800" baseline="30000" dirty="0">
                    <a:latin typeface="Tahoma" pitchFamily="34" charset="0"/>
                    <a:cs typeface="Tahoma" pitchFamily="34" charset="0"/>
                  </a:rPr>
                  <a:t>2+ 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2000" dirty="0" err="1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 +  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SO</a:t>
                </a:r>
                <a:r>
                  <a:rPr lang="en-US" sz="2800" baseline="-25000" dirty="0"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2800" baseline="30000" dirty="0">
                    <a:latin typeface="Tahoma" pitchFamily="34" charset="0"/>
                    <a:cs typeface="Tahoma" pitchFamily="34" charset="0"/>
                  </a:rPr>
                  <a:t>2- 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2000" dirty="0" err="1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 </a:t>
                </a:r>
                <a:endParaRPr lang="th-TH" sz="28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Text Box 11"/>
              <p:cNvSpPr txBox="1">
                <a:spLocks noChangeArrowheads="1"/>
              </p:cNvSpPr>
              <p:nvPr/>
            </p:nvSpPr>
            <p:spPr bwMode="auto">
              <a:xfrm>
                <a:off x="1935" y="2700"/>
                <a:ext cx="48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2000" dirty="0">
                    <a:latin typeface="Tahoma" pitchFamily="34" charset="0"/>
                    <a:cs typeface="Tahoma" pitchFamily="34" charset="0"/>
                  </a:rPr>
                  <a:t>H</a:t>
                </a:r>
                <a:r>
                  <a:rPr lang="th-TH" sz="2000" baseline="-25000" dirty="0"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th-TH" sz="2000" dirty="0">
                    <a:latin typeface="Tahoma" pitchFamily="34" charset="0"/>
                    <a:cs typeface="Tahoma" pitchFamily="34" charset="0"/>
                  </a:rPr>
                  <a:t>O</a:t>
                </a:r>
              </a:p>
            </p:txBody>
          </p:sp>
        </p:grpSp>
        <p:pic>
          <p:nvPicPr>
            <p:cNvPr id="5" name="รูปภาพ 4" descr="ลูกศร 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7608" y="4729398"/>
              <a:ext cx="648017" cy="385724"/>
            </a:xfrm>
            <a:prstGeom prst="rect">
              <a:avLst/>
            </a:prstGeom>
          </p:spPr>
        </p:pic>
      </p:grp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94528" y="3280032"/>
            <a:ext cx="5477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Ksp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=  [Cu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[SO4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   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00472" y="4137104"/>
            <a:ext cx="9505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ถ้า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[Cu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[SO4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   =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Ksp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สารละลายอิ่มตัวพอดี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81676" y="5073208"/>
            <a:ext cx="88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ถ้า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[Cu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[SO4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  &lt;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Ksp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สารละลายไม่อิ่มตัว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72480" y="5865296"/>
            <a:ext cx="9217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ถ้า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[Cu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[SO4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  &gt;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Ksp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สารละลายจะเกิดตกผลึก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992560" y="404664"/>
            <a:ext cx="6408712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ค่าคงที่สมดุลการละลาย</a:t>
            </a:r>
            <a:endParaRPr lang="th-TH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ดาว 5 แฉก 12"/>
          <p:cNvSpPr/>
          <p:nvPr/>
        </p:nvSpPr>
        <p:spPr bwMode="auto">
          <a:xfrm>
            <a:off x="7473280" y="332656"/>
            <a:ext cx="720080" cy="64807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4" name="ดาว 5 แฉก 13"/>
          <p:cNvSpPr/>
          <p:nvPr/>
        </p:nvSpPr>
        <p:spPr bwMode="auto">
          <a:xfrm>
            <a:off x="200472" y="332656"/>
            <a:ext cx="720080" cy="648072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04528" y="1052736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solubility  product  constant (</a:t>
            </a:r>
            <a:r>
              <a:rPr lang="en-US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Ksp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)   </a:t>
            </a:r>
            <a:endParaRPr lang="th-TH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79" y="581566"/>
            <a:ext cx="6408712" cy="4804775"/>
          </a:xfrm>
          <a:prstGeom prst="rect">
            <a:avLst/>
          </a:prstGeom>
        </p:spPr>
      </p:pic>
      <p:grpSp>
        <p:nvGrpSpPr>
          <p:cNvPr id="9" name="กลุ่ม 2"/>
          <p:cNvGrpSpPr/>
          <p:nvPr/>
        </p:nvGrpSpPr>
        <p:grpSpPr>
          <a:xfrm>
            <a:off x="898019" y="5539733"/>
            <a:ext cx="7786688" cy="885825"/>
            <a:chOff x="714375" y="4286250"/>
            <a:chExt cx="7786688" cy="885825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714375" y="4286250"/>
              <a:ext cx="7786688" cy="885825"/>
              <a:chOff x="450" y="2700"/>
              <a:chExt cx="4905" cy="558"/>
            </a:xfrm>
          </p:grpSpPr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450" y="2928"/>
                <a:ext cx="490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2800" dirty="0">
                    <a:latin typeface="Tahoma" pitchFamily="34" charset="0"/>
                    <a:cs typeface="Tahoma" pitchFamily="34" charset="0"/>
                  </a:rPr>
                  <a:t>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CuSO</a:t>
                </a:r>
                <a:r>
                  <a:rPr lang="en-US" sz="2800" baseline="-25000" dirty="0">
                    <a:latin typeface="Tahoma" pitchFamily="34" charset="0"/>
                    <a:cs typeface="Tahoma" pitchFamily="34" charset="0"/>
                  </a:rPr>
                  <a:t>4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(s) 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          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Cu</a:t>
                </a:r>
                <a:r>
                  <a:rPr lang="en-US" sz="2800" baseline="30000" dirty="0">
                    <a:latin typeface="Tahoma" pitchFamily="34" charset="0"/>
                    <a:cs typeface="Tahoma" pitchFamily="34" charset="0"/>
                  </a:rPr>
                  <a:t>2+ 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2000" dirty="0" err="1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800" dirty="0" smtClean="0">
                    <a:latin typeface="Tahoma" pitchFamily="34" charset="0"/>
                    <a:cs typeface="Tahoma" pitchFamily="34" charset="0"/>
                  </a:rPr>
                  <a:t> +    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SO</a:t>
                </a:r>
                <a:r>
                  <a:rPr lang="en-US" sz="2800" baseline="-25000" dirty="0"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2800" baseline="30000" dirty="0">
                    <a:latin typeface="Tahoma" pitchFamily="34" charset="0"/>
                    <a:cs typeface="Tahoma" pitchFamily="34" charset="0"/>
                  </a:rPr>
                  <a:t>2- 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(</a:t>
                </a:r>
                <a:r>
                  <a:rPr lang="en-US" sz="2000" dirty="0" err="1">
                    <a:latin typeface="Tahoma" pitchFamily="34" charset="0"/>
                    <a:cs typeface="Tahoma" pitchFamily="34" charset="0"/>
                  </a:rPr>
                  <a:t>aq</a:t>
                </a:r>
                <a:r>
                  <a:rPr lang="en-US" sz="2000" dirty="0">
                    <a:latin typeface="Tahoma" pitchFamily="34" charset="0"/>
                    <a:cs typeface="Tahoma" pitchFamily="34" charset="0"/>
                  </a:rPr>
                  <a:t>)</a:t>
                </a:r>
                <a:r>
                  <a:rPr lang="en-US" sz="2800" dirty="0">
                    <a:latin typeface="Tahoma" pitchFamily="34" charset="0"/>
                    <a:cs typeface="Tahoma" pitchFamily="34" charset="0"/>
                  </a:rPr>
                  <a:t> </a:t>
                </a:r>
                <a:endParaRPr lang="th-TH" sz="28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935" y="2700"/>
                <a:ext cx="48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th-TH" sz="2000" dirty="0">
                    <a:latin typeface="Tahoma" pitchFamily="34" charset="0"/>
                    <a:cs typeface="Tahoma" pitchFamily="34" charset="0"/>
                  </a:rPr>
                  <a:t>H</a:t>
                </a:r>
                <a:r>
                  <a:rPr lang="th-TH" sz="2000" baseline="-25000" dirty="0"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th-TH" sz="2000" dirty="0">
                    <a:latin typeface="Tahoma" pitchFamily="34" charset="0"/>
                    <a:cs typeface="Tahoma" pitchFamily="34" charset="0"/>
                  </a:rPr>
                  <a:t>O</a:t>
                </a:r>
              </a:p>
            </p:txBody>
          </p:sp>
        </p:grpSp>
        <p:pic>
          <p:nvPicPr>
            <p:cNvPr id="12" name="รูปภาพ 11" descr="ลูกศร 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7608" y="4729398"/>
              <a:ext cx="648017" cy="385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6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000672" y="538940"/>
            <a:ext cx="5832648" cy="5232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ค่า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sp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ของสารละลายบางชนิด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424608" y="1403036"/>
          <a:ext cx="6840760" cy="3912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{5940675A-B579-460E-94D1-54222C63F5DA}</a:tableStyleId>
              </a:tblPr>
              <a:tblGrid>
                <a:gridCol w="3109436"/>
                <a:gridCol w="3731324"/>
              </a:tblGrid>
              <a:tr h="719978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Tahoma" pitchFamily="34" charset="0"/>
                          <a:cs typeface="Tahoma" pitchFamily="34" charset="0"/>
                        </a:rPr>
                        <a:t>สารละลาย</a:t>
                      </a:r>
                      <a:endParaRPr lang="th-TH" sz="4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latin typeface="Tahoma" pitchFamily="34" charset="0"/>
                          <a:cs typeface="Tahoma" pitchFamily="34" charset="0"/>
                        </a:rPr>
                        <a:t>ค่า </a:t>
                      </a:r>
                      <a:r>
                        <a:rPr lang="en-US" sz="4000" b="1" dirty="0" err="1" smtClean="0">
                          <a:latin typeface="Tahoma" pitchFamily="34" charset="0"/>
                          <a:cs typeface="Tahoma" pitchFamily="34" charset="0"/>
                        </a:rPr>
                        <a:t>K</a:t>
                      </a:r>
                      <a:r>
                        <a:rPr lang="en-US" sz="2000" b="1" dirty="0" err="1" smtClean="0">
                          <a:latin typeface="Tahoma" pitchFamily="34" charset="0"/>
                          <a:cs typeface="Tahoma" pitchFamily="34" charset="0"/>
                        </a:rPr>
                        <a:t>sp</a:t>
                      </a:r>
                      <a:endParaRPr lang="th-TH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BaF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th-TH" b="1" baseline="-25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1.7 x 10</a:t>
                      </a:r>
                      <a:r>
                        <a:rPr lang="en-US" b="1" baseline="44000" dirty="0" smtClean="0">
                          <a:latin typeface="Tahoma" pitchFamily="34" charset="0"/>
                          <a:cs typeface="Tahoma" pitchFamily="34" charset="0"/>
                        </a:rPr>
                        <a:t>-6</a:t>
                      </a:r>
                      <a:endParaRPr lang="th-TH" b="1" baseline="44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CaCO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th-TH" b="1" baseline="-25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8.7 x 10</a:t>
                      </a:r>
                      <a:r>
                        <a:rPr lang="en-US" b="1" baseline="44000" dirty="0" smtClean="0">
                          <a:latin typeface="Tahoma" pitchFamily="34" charset="0"/>
                          <a:cs typeface="Tahoma" pitchFamily="34" charset="0"/>
                        </a:rPr>
                        <a:t>-9</a:t>
                      </a:r>
                      <a:endParaRPr lang="th-TH" b="1" baseline="44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ahoma" pitchFamily="34" charset="0"/>
                          <a:cs typeface="Tahoma" pitchFamily="34" charset="0"/>
                        </a:rPr>
                        <a:t>AgCl</a:t>
                      </a:r>
                      <a:endParaRPr lang="th-TH" b="1" baseline="-25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1.6 x 10</a:t>
                      </a:r>
                      <a:r>
                        <a:rPr lang="en-US" b="1" baseline="44000" dirty="0" smtClean="0">
                          <a:latin typeface="Tahoma" pitchFamily="34" charset="0"/>
                          <a:cs typeface="Tahoma" pitchFamily="34" charset="0"/>
                        </a:rPr>
                        <a:t>-10</a:t>
                      </a:r>
                      <a:endParaRPr lang="th-TH" b="1" baseline="44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CaF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th-TH" b="1" baseline="-25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3.9 x 10</a:t>
                      </a:r>
                      <a:r>
                        <a:rPr lang="en-US" b="1" baseline="44000" dirty="0" smtClean="0">
                          <a:latin typeface="Tahoma" pitchFamily="34" charset="0"/>
                          <a:cs typeface="Tahoma" pitchFamily="34" charset="0"/>
                        </a:rPr>
                        <a:t>-11</a:t>
                      </a:r>
                      <a:endParaRPr lang="th-TH" b="1" baseline="44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Hg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Cl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th-TH" b="1" baseline="-25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2.0 x 10</a:t>
                      </a:r>
                      <a:r>
                        <a:rPr lang="en-US" b="1" baseline="44000" dirty="0" smtClean="0">
                          <a:latin typeface="Tahoma" pitchFamily="34" charset="0"/>
                          <a:cs typeface="Tahoma" pitchFamily="34" charset="0"/>
                        </a:rPr>
                        <a:t>-18</a:t>
                      </a:r>
                      <a:endParaRPr lang="th-TH" b="1" baseline="44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321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Hg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Br</a:t>
                      </a:r>
                      <a:r>
                        <a:rPr lang="en-US" b="1" baseline="-250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th-TH" b="1" baseline="-25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1.3 x 10</a:t>
                      </a:r>
                      <a:r>
                        <a:rPr lang="en-US" b="1" baseline="44000" dirty="0" smtClean="0">
                          <a:latin typeface="Tahoma" pitchFamily="34" charset="0"/>
                          <a:cs typeface="Tahoma" pitchFamily="34" charset="0"/>
                        </a:rPr>
                        <a:t>-21</a:t>
                      </a:r>
                      <a:endParaRPr lang="th-TH" b="1" baseline="44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776536" y="5723516"/>
            <a:ext cx="784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สารที่ค่า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Ksp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สูงกว่า  จะละลายได้ดีกว่า</a:t>
            </a:r>
            <a:endParaRPr lang="th-TH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533886" y="3923843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en-US" sz="3600" b="1" dirty="0" err="1" smtClean="0">
                <a:latin typeface="Tahoma" pitchFamily="34" charset="0"/>
                <a:cs typeface="Tahoma" pitchFamily="34" charset="0"/>
              </a:rPr>
              <a:t>Ksp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  =   [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Ba</a:t>
            </a:r>
            <a:r>
              <a:rPr lang="en-US" sz="3600" baseline="30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3600" baseline="30000" dirty="0" smtClean="0">
                <a:latin typeface="Tahoma" pitchFamily="34" charset="0"/>
                <a:cs typeface="Tahoma" pitchFamily="34" charset="0"/>
              </a:rPr>
              <a:t>+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][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F</a:t>
            </a:r>
            <a:r>
              <a:rPr lang="en-US" sz="3600" baseline="480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3600" baseline="30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]</a:t>
            </a:r>
            <a:r>
              <a:rPr lang="en-US" sz="3600" b="1" baseline="400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sz="36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2895798" y="1161702"/>
            <a:ext cx="7786688" cy="885825"/>
            <a:chOff x="971804" y="2085912"/>
            <a:chExt cx="7786688" cy="885825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971804" y="2447862"/>
              <a:ext cx="778668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800" dirty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sz="2800" dirty="0" smtClean="0">
                  <a:latin typeface="Tahoma" pitchFamily="34" charset="0"/>
                  <a:cs typeface="Tahoma" pitchFamily="34" charset="0"/>
                </a:rPr>
                <a:t>BaF</a:t>
              </a:r>
              <a:r>
                <a:rPr lang="en-US" sz="2800" baseline="-25000" dirty="0" smtClean="0">
                  <a:latin typeface="Tahoma" pitchFamily="34" charset="0"/>
                  <a:cs typeface="Tahoma" pitchFamily="34" charset="0"/>
                </a:rPr>
                <a:t>2 </a:t>
              </a:r>
              <a:r>
                <a:rPr lang="en-US" sz="2800" dirty="0">
                  <a:latin typeface="Tahoma" pitchFamily="34" charset="0"/>
                  <a:cs typeface="Tahoma" pitchFamily="34" charset="0"/>
                </a:rPr>
                <a:t>(s)  </a:t>
              </a:r>
              <a:r>
                <a:rPr lang="en-US" sz="2800" dirty="0" smtClean="0">
                  <a:latin typeface="Tahoma" pitchFamily="34" charset="0"/>
                  <a:cs typeface="Tahoma" pitchFamily="34" charset="0"/>
                </a:rPr>
                <a:t>             Ba</a:t>
              </a:r>
              <a:r>
                <a:rPr lang="en-US" sz="2800" baseline="30000" dirty="0" smtClean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2800" baseline="30000" dirty="0">
                  <a:latin typeface="Tahoma" pitchFamily="34" charset="0"/>
                  <a:cs typeface="Tahoma" pitchFamily="34" charset="0"/>
                </a:rPr>
                <a:t>+ </a:t>
              </a:r>
              <a:r>
                <a:rPr lang="en-US" sz="2000" dirty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000" dirty="0" err="1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000" dirty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8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dirty="0" smtClean="0">
                  <a:latin typeface="Tahoma" pitchFamily="34" charset="0"/>
                  <a:cs typeface="Tahoma" pitchFamily="34" charset="0"/>
                </a:rPr>
                <a:t> +    2F </a:t>
              </a:r>
              <a:r>
                <a:rPr lang="en-US" sz="2800" baseline="46000" dirty="0" smtClean="0">
                  <a:latin typeface="Tahoma" pitchFamily="34" charset="0"/>
                  <a:cs typeface="Tahoma" pitchFamily="34" charset="0"/>
                </a:rPr>
                <a:t>-</a:t>
              </a:r>
              <a:r>
                <a:rPr lang="en-US" sz="2800" baseline="30000" dirty="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000" dirty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000" dirty="0" err="1">
                  <a:latin typeface="Tahoma" pitchFamily="34" charset="0"/>
                  <a:cs typeface="Tahoma" pitchFamily="34" charset="0"/>
                </a:rPr>
                <a:t>aq</a:t>
              </a:r>
              <a:r>
                <a:rPr lang="en-US" sz="2000" dirty="0">
                  <a:latin typeface="Tahoma" pitchFamily="34" charset="0"/>
                  <a:cs typeface="Tahoma" pitchFamily="34" charset="0"/>
                </a:rPr>
                <a:t>)</a:t>
              </a:r>
              <a:r>
                <a:rPr lang="en-US" sz="2800" dirty="0">
                  <a:latin typeface="Tahoma" pitchFamily="34" charset="0"/>
                  <a:cs typeface="Tahoma" pitchFamily="34" charset="0"/>
                </a:rPr>
                <a:t> </a:t>
              </a:r>
              <a:endParaRPr lang="th-TH" sz="28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2929192" y="2085912"/>
              <a:ext cx="762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h-TH" sz="2000" dirty="0">
                  <a:latin typeface="Tahoma" pitchFamily="34" charset="0"/>
                  <a:cs typeface="Tahoma" pitchFamily="34" charset="0"/>
                </a:rPr>
                <a:t>H</a:t>
              </a:r>
              <a:r>
                <a:rPr lang="th-TH" sz="2000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sz="2000" dirty="0">
                  <a:latin typeface="Tahoma" pitchFamily="34" charset="0"/>
                  <a:cs typeface="Tahoma" pitchFamily="34" charset="0"/>
                </a:rPr>
                <a:t>O</a:t>
              </a:r>
            </a:p>
          </p:txBody>
        </p:sp>
        <p:pic>
          <p:nvPicPr>
            <p:cNvPr id="6" name="รูปภาพ 5" descr="ลูกศร 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4987" y="2529060"/>
              <a:ext cx="648017" cy="385724"/>
            </a:xfrm>
            <a:prstGeom prst="rect">
              <a:avLst/>
            </a:prstGeom>
          </p:spPr>
        </p:pic>
      </p:grp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44488" y="2348880"/>
            <a:ext cx="9433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ละลายแตกตัวได้ 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x                       </a:t>
            </a:r>
            <a:r>
              <a:rPr lang="en-US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x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2x</a:t>
            </a:r>
            <a:endParaRPr lang="th-TH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424608" y="2564424"/>
            <a:ext cx="5477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Ksp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=  [Hg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[S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   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00472" y="764224"/>
            <a:ext cx="9505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Ex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HgS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มีค่า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Ksp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= 2 x 10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-40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ถ้าน้ำเสียจากโรงงานแห่งหนึ่งมีความเข้มข้นของ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Hg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=  2 x 10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-20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M.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และ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= 1 x 10</a:t>
            </a:r>
            <a:r>
              <a:rPr lang="en-US" sz="2400" b="1" baseline="44000" dirty="0" smtClean="0">
                <a:latin typeface="Tahoma" pitchFamily="34" charset="0"/>
                <a:cs typeface="Tahoma" pitchFamily="34" charset="0"/>
              </a:rPr>
              <a:t>-20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M.   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น้ำเสียนี้มีภาวะสมดุลอย่างไร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   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44488" y="3644544"/>
            <a:ext cx="88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ผลคูณ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[Hg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[S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 =  2 x 10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-20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x 1 x 10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-20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60512" y="5229200"/>
            <a:ext cx="78488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ดังนั้น สารละลายจึงเป็นสารละลายอิ่มตัว </a:t>
            </a:r>
            <a:r>
              <a:rPr lang="th-TH" sz="6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sym typeface="Wingdings"/>
              </a:rPr>
              <a:t></a:t>
            </a:r>
            <a:endParaRPr lang="th-TH" sz="6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44488" y="4509120"/>
            <a:ext cx="88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ahoma" pitchFamily="34" charset="0"/>
                <a:cs typeface="Tahoma" pitchFamily="34" charset="0"/>
              </a:rPr>
              <a:t> [Hg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2+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[S</a:t>
            </a:r>
            <a:r>
              <a:rPr lang="en-US" b="1" baseline="40000" dirty="0" smtClean="0">
                <a:latin typeface="Tahoma" pitchFamily="34" charset="0"/>
                <a:cs typeface="Tahoma" pitchFamily="34" charset="0"/>
              </a:rPr>
              <a:t>2-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]   =   2 x 10</a:t>
            </a:r>
            <a:r>
              <a:rPr lang="en-US" b="1" baseline="44000" dirty="0" smtClean="0">
                <a:latin typeface="Tahoma" pitchFamily="34" charset="0"/>
                <a:cs typeface="Tahoma" pitchFamily="34" charset="0"/>
              </a:rPr>
              <a:t>-40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=  </a:t>
            </a:r>
            <a:r>
              <a:rPr lang="en-US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Ksp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พอดี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6654" y="381000"/>
            <a:ext cx="9215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ปฏิกิริยาเคมีที่เกิดขึ้น เมื่อเติมกรด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HCl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ลงใน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CuSO</a:t>
            </a:r>
            <a:r>
              <a:rPr lang="en-US" b="1" baseline="-25000" dirty="0">
                <a:latin typeface="Tahoma" pitchFamily="34" charset="0"/>
                <a:cs typeface="Tahoma" pitchFamily="34" charset="0"/>
              </a:rPr>
              <a:t>4 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คือ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786988" y="1422402"/>
            <a:ext cx="66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0968" y="1143000"/>
            <a:ext cx="2857520" cy="1285876"/>
            <a:chOff x="432" y="912"/>
            <a:chExt cx="1248" cy="810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432" y="912"/>
              <a:ext cx="124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 [</a:t>
              </a:r>
              <a:r>
                <a:rPr lang="th-TH" b="1" dirty="0" err="1">
                  <a:latin typeface="Tahoma" pitchFamily="34" charset="0"/>
                  <a:cs typeface="Tahoma" pitchFamily="34" charset="0"/>
                </a:rPr>
                <a:t>Cu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(H</a:t>
              </a:r>
              <a:r>
                <a:rPr lang="th-TH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O)</a:t>
              </a:r>
              <a:r>
                <a:rPr lang="th-TH" b="1" baseline="-25000" dirty="0">
                  <a:latin typeface="Tahoma" pitchFamily="34" charset="0"/>
                  <a:cs typeface="Tahoma" pitchFamily="34" charset="0"/>
                </a:rPr>
                <a:t>4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]</a:t>
              </a:r>
              <a:r>
                <a:rPr lang="th-TH" b="1" baseline="30000" dirty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  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768" y="1392"/>
              <a:ext cx="5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>
                  <a:latin typeface="Tahoma" pitchFamily="34" charset="0"/>
                  <a:cs typeface="Tahoma" pitchFamily="34" charset="0"/>
                </a:rPr>
                <a:t> สีฟ้า  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889250" y="1143000"/>
            <a:ext cx="2135188" cy="1209675"/>
            <a:chOff x="1680" y="912"/>
            <a:chExt cx="912" cy="762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680" y="912"/>
              <a:ext cx="86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  +   4Cl </a:t>
              </a:r>
              <a:r>
                <a:rPr lang="th-TH" b="1" baseline="30000" dirty="0">
                  <a:latin typeface="Tahoma" pitchFamily="34" charset="0"/>
                  <a:cs typeface="Tahoma" pitchFamily="34" charset="0"/>
                </a:rPr>
                <a:t>-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   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1872" y="1344"/>
              <a:ext cx="72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>
                  <a:latin typeface="Tahoma" pitchFamily="34" charset="0"/>
                  <a:cs typeface="Tahoma" pitchFamily="34" charset="0"/>
                </a:rPr>
                <a:t> ไม่มีสี 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30856" y="1143000"/>
            <a:ext cx="4375152" cy="1209675"/>
            <a:chOff x="3216" y="912"/>
            <a:chExt cx="2544" cy="762"/>
          </a:xfrm>
        </p:grpSpPr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3216" y="912"/>
              <a:ext cx="25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[</a:t>
              </a:r>
              <a:r>
                <a:rPr lang="th-TH" b="1" dirty="0" err="1">
                  <a:latin typeface="Tahoma" pitchFamily="34" charset="0"/>
                  <a:cs typeface="Tahoma" pitchFamily="34" charset="0"/>
                </a:rPr>
                <a:t>Cu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(</a:t>
              </a:r>
              <a:r>
                <a:rPr lang="th-TH" b="1" dirty="0" err="1">
                  <a:latin typeface="Tahoma" pitchFamily="34" charset="0"/>
                  <a:cs typeface="Tahoma" pitchFamily="34" charset="0"/>
                </a:rPr>
                <a:t>Cl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 )</a:t>
              </a:r>
              <a:r>
                <a:rPr lang="th-TH" b="1" baseline="-25000" dirty="0">
                  <a:latin typeface="Tahoma" pitchFamily="34" charset="0"/>
                  <a:cs typeface="Tahoma" pitchFamily="34" charset="0"/>
                </a:rPr>
                <a:t>4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]</a:t>
              </a:r>
              <a:r>
                <a:rPr lang="th-TH" b="1" baseline="30000" dirty="0">
                  <a:latin typeface="Tahoma" pitchFamily="34" charset="0"/>
                  <a:cs typeface="Tahoma" pitchFamily="34" charset="0"/>
                </a:rPr>
                <a:t>2 -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  +   4 H</a:t>
              </a:r>
              <a:r>
                <a:rPr lang="th-TH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264" y="1344"/>
              <a:ext cx="10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 สีเหลือง  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4715" y="1344"/>
              <a:ext cx="90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 ไม่มีสี  </a:t>
              </a:r>
            </a:p>
          </p:txBody>
        </p:sp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77850" y="2743200"/>
            <a:ext cx="9161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เมื่อเติม น้ำลงไปอีกครั้ง จะเกิดปฏิกิริยาย้อนกลับ   คือ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09562" y="3505200"/>
            <a:ext cx="4500694" cy="1133475"/>
            <a:chOff x="228" y="2400"/>
            <a:chExt cx="2617" cy="714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228" y="2400"/>
              <a:ext cx="261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 [</a:t>
              </a:r>
              <a:r>
                <a:rPr lang="th-TH" b="1" dirty="0" err="1">
                  <a:latin typeface="Tahoma" pitchFamily="34" charset="0"/>
                  <a:cs typeface="Tahoma" pitchFamily="34" charset="0"/>
                </a:rPr>
                <a:t>Cu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(</a:t>
              </a:r>
              <a:r>
                <a:rPr lang="th-TH" b="1" dirty="0" err="1">
                  <a:latin typeface="Tahoma" pitchFamily="34" charset="0"/>
                  <a:cs typeface="Tahoma" pitchFamily="34" charset="0"/>
                </a:rPr>
                <a:t>Cl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 )</a:t>
              </a:r>
              <a:r>
                <a:rPr lang="th-TH" b="1" baseline="-25000" dirty="0">
                  <a:latin typeface="Tahoma" pitchFamily="34" charset="0"/>
                  <a:cs typeface="Tahoma" pitchFamily="34" charset="0"/>
                </a:rPr>
                <a:t>4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]</a:t>
              </a:r>
              <a:r>
                <a:rPr lang="th-TH" b="1" baseline="30000" dirty="0">
                  <a:latin typeface="Tahoma" pitchFamily="34" charset="0"/>
                  <a:cs typeface="Tahoma" pitchFamily="34" charset="0"/>
                </a:rPr>
                <a:t>2 -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  +   4 H</a:t>
              </a:r>
              <a:r>
                <a:rPr lang="th-TH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O </a:t>
              </a:r>
              <a:endParaRPr lang="th-TH" b="1" baseline="300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394" y="2784"/>
              <a:ext cx="10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สีเหลือง</a:t>
              </a:r>
              <a:endParaRPr lang="th-TH" b="1" baseline="30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4794250" y="3810000"/>
            <a:ext cx="74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613401" y="3505200"/>
            <a:ext cx="4055269" cy="1133475"/>
            <a:chOff x="3264" y="2352"/>
            <a:chExt cx="2358" cy="714"/>
          </a:xfrm>
        </p:grpSpPr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3264" y="2352"/>
              <a:ext cx="235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[</a:t>
              </a:r>
              <a:r>
                <a:rPr lang="th-TH" b="1" dirty="0" err="1">
                  <a:latin typeface="Tahoma" pitchFamily="34" charset="0"/>
                  <a:cs typeface="Tahoma" pitchFamily="34" charset="0"/>
                </a:rPr>
                <a:t>Cu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(H</a:t>
              </a:r>
              <a:r>
                <a:rPr lang="th-TH" b="1" baseline="-25000" dirty="0">
                  <a:latin typeface="Tahoma" pitchFamily="34" charset="0"/>
                  <a:cs typeface="Tahoma" pitchFamily="34" charset="0"/>
                </a:rPr>
                <a:t>2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O)</a:t>
              </a:r>
              <a:r>
                <a:rPr lang="th-TH" b="1" baseline="-25000" dirty="0">
                  <a:latin typeface="Tahoma" pitchFamily="34" charset="0"/>
                  <a:cs typeface="Tahoma" pitchFamily="34" charset="0"/>
                </a:rPr>
                <a:t>4 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]</a:t>
              </a:r>
              <a:r>
                <a:rPr lang="th-TH" b="1" baseline="30000" dirty="0">
                  <a:latin typeface="Tahoma" pitchFamily="34" charset="0"/>
                  <a:cs typeface="Tahoma" pitchFamily="34" charset="0"/>
                </a:rPr>
                <a:t>2+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  +  </a:t>
              </a:r>
              <a:r>
                <a:rPr lang="th-TH" b="1" dirty="0" smtClean="0">
                  <a:latin typeface="Tahoma" pitchFamily="34" charset="0"/>
                  <a:cs typeface="Tahoma" pitchFamily="34" charset="0"/>
                </a:rPr>
                <a:t>4Cl </a:t>
              </a:r>
              <a:r>
                <a:rPr lang="th-TH" b="1" baseline="38000" dirty="0">
                  <a:latin typeface="Tahoma" pitchFamily="34" charset="0"/>
                  <a:cs typeface="Tahoma" pitchFamily="34" charset="0"/>
                </a:rPr>
                <a:t>-</a:t>
              </a: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3552" y="2736"/>
              <a:ext cx="86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b="1" dirty="0">
                  <a:latin typeface="Tahoma" pitchFamily="34" charset="0"/>
                  <a:cs typeface="Tahoma" pitchFamily="34" charset="0"/>
                </a:rPr>
                <a:t>สีฟ้า</a:t>
              </a:r>
              <a:endParaRPr lang="th-TH" b="1" baseline="30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95300" y="4953000"/>
            <a:ext cx="4705350" cy="954107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Tahoma" pitchFamily="34" charset="0"/>
                <a:cs typeface="Tahoma" pitchFamily="34" charset="0"/>
              </a:rPr>
              <a:t> แสดงว่าปฏิกิริยานี้จัดเป็น “ปฏิกิริยาที่ผันกลับได้ ”</a:t>
            </a:r>
            <a:endParaRPr lang="th-TH" b="1" baseline="30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283200" y="4800600"/>
            <a:ext cx="3467100" cy="1885950"/>
            <a:chOff x="3072" y="3024"/>
            <a:chExt cx="2016" cy="1188"/>
          </a:xfrm>
        </p:grpSpPr>
        <p:pic>
          <p:nvPicPr>
            <p:cNvPr id="9243" name="Picture 27" descr="DSC000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4" y="3024"/>
              <a:ext cx="1584" cy="1188"/>
            </a:xfrm>
            <a:prstGeom prst="rect">
              <a:avLst/>
            </a:prstGeom>
            <a:noFill/>
          </p:spPr>
        </p:pic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 rot="11582117">
              <a:off x="3072" y="3408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46" name="AutoShape 3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915400" y="6400800"/>
            <a:ext cx="41275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247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328150" y="6400800"/>
            <a:ext cx="412750" cy="228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utoUpdateAnimBg="0"/>
      <p:bldP spid="9237" grpId="0" animBg="1"/>
      <p:bldP spid="924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8925" y="1556792"/>
            <a:ext cx="914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จากระบบ 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A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+  B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dirty="0"/>
              <a:t> </a:t>
            </a:r>
            <a:r>
              <a:rPr lang="th-TH" dirty="0" smtClean="0"/>
              <a:t>           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2C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5457056" y="2492896"/>
            <a:ext cx="3024336" cy="1171292"/>
            <a:chOff x="3440832" y="1988840"/>
            <a:chExt cx="3024336" cy="1171292"/>
          </a:xfrm>
        </p:grpSpPr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3440832" y="1988840"/>
              <a:ext cx="30243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 smtClean="0">
                  <a:latin typeface="Tahoma" pitchFamily="34" charset="0"/>
                  <a:cs typeface="Tahoma" pitchFamily="34" charset="0"/>
                </a:rPr>
                <a:t>K</a:t>
              </a:r>
              <a:r>
                <a:rPr lang="en-US" sz="2000" b="1" dirty="0" err="1" smtClean="0">
                  <a:latin typeface="Tahoma" pitchFamily="34" charset="0"/>
                  <a:cs typeface="Tahoma" pitchFamily="34" charset="0"/>
                </a:rPr>
                <a:t>p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  =       P</a:t>
              </a:r>
              <a:r>
                <a:rPr lang="en-US" b="1" baseline="-25000" dirty="0" smtClean="0">
                  <a:latin typeface="Tahoma" pitchFamily="34" charset="0"/>
                  <a:cs typeface="Tahoma" pitchFamily="34" charset="0"/>
                </a:rPr>
                <a:t>C</a:t>
              </a:r>
              <a:r>
                <a:rPr lang="en-US" b="1" baseline="44000" dirty="0" smtClean="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      </a:t>
              </a:r>
              <a:endParaRPr lang="th-TH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4916756" y="2636912"/>
              <a:ext cx="7200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P</a:t>
              </a:r>
              <a:r>
                <a:rPr lang="en-US" b="1" baseline="-25000" dirty="0" smtClean="0">
                  <a:latin typeface="Tahoma" pitchFamily="34" charset="0"/>
                  <a:cs typeface="Tahoma" pitchFamily="34" charset="0"/>
                </a:rPr>
                <a:t>A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      </a:t>
              </a:r>
              <a:endParaRPr lang="th-TH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 Box 23"/>
            <p:cNvSpPr txBox="1">
              <a:spLocks noChangeArrowheads="1"/>
            </p:cNvSpPr>
            <p:nvPr/>
          </p:nvSpPr>
          <p:spPr bwMode="auto">
            <a:xfrm>
              <a:off x="5525552" y="2589652"/>
              <a:ext cx="86760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P</a:t>
              </a:r>
              <a:r>
                <a:rPr lang="en-US" b="1" baseline="-25000" dirty="0" smtClean="0">
                  <a:latin typeface="Tahoma" pitchFamily="34" charset="0"/>
                  <a:cs typeface="Tahoma" pitchFamily="34" charset="0"/>
                </a:rPr>
                <a:t>B</a:t>
              </a:r>
              <a:r>
                <a:rPr lang="en-US" b="1" dirty="0" smtClean="0">
                  <a:latin typeface="Tahoma" pitchFamily="34" charset="0"/>
                  <a:cs typeface="Tahoma" pitchFamily="34" charset="0"/>
                </a:rPr>
                <a:t>       </a:t>
              </a:r>
              <a:endParaRPr lang="th-TH" b="1" dirty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7" name="ตัวเชื่อมต่อตรง 6"/>
            <p:cNvCxnSpPr/>
            <p:nvPr/>
          </p:nvCxnSpPr>
          <p:spPr bwMode="auto">
            <a:xfrm>
              <a:off x="5097016" y="2564904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รูปภาพ 7" descr="ลูกศร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1192" y="1772816"/>
            <a:ext cx="720080" cy="360040"/>
          </a:xfrm>
          <a:prstGeom prst="rect">
            <a:avLst/>
          </a:prstGeom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48544" y="404664"/>
            <a:ext cx="6408712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ค่าคงที่ในเทอมของความดัน</a:t>
            </a:r>
            <a:endParaRPr lang="th-TH" sz="3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รูปภาพ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816" y="4869160"/>
            <a:ext cx="3096344" cy="117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รูปภาพ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8744" y="6237312"/>
            <a:ext cx="485847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72480" y="4221088"/>
            <a:ext cx="9145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สมดุล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aA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+ 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bB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)</a:t>
            </a:r>
            <a:r>
              <a:rPr lang="th-TH" dirty="0"/>
              <a:t> </a:t>
            </a:r>
            <a:r>
              <a:rPr lang="th-TH" dirty="0" smtClean="0"/>
              <a:t>             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cC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+   </a:t>
            </a:r>
            <a:r>
              <a:rPr lang="en-US" b="1" dirty="0" err="1" smtClean="0">
                <a:latin typeface="Tahoma" pitchFamily="34" charset="0"/>
                <a:cs typeface="Tahoma" pitchFamily="34" charset="0"/>
              </a:rPr>
              <a:t>d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D</a:t>
            </a:r>
            <a:r>
              <a:rPr lang="en-US" sz="1800" b="1" dirty="0" smtClean="0">
                <a:latin typeface="Tahoma" pitchFamily="34" charset="0"/>
                <a:cs typeface="Tahoma" pitchFamily="34" charset="0"/>
              </a:rPr>
              <a:t>(g)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 </a:t>
            </a:r>
            <a:endParaRPr lang="th-TH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รูปภาพ 14" descr="ลูกศร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984" y="4365104"/>
            <a:ext cx="720080" cy="360040"/>
          </a:xfrm>
          <a:prstGeom prst="rect">
            <a:avLst/>
          </a:prstGeom>
        </p:spPr>
      </p:pic>
      <p:cxnSp>
        <p:nvCxnSpPr>
          <p:cNvPr id="17" name="ตัวเชื่อมต่อโค้ง 16"/>
          <p:cNvCxnSpPr/>
          <p:nvPr/>
        </p:nvCxnSpPr>
        <p:spPr bwMode="auto">
          <a:xfrm>
            <a:off x="-11560" y="2962944"/>
            <a:ext cx="9705528" cy="144016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ตัวเชื่อมต่อโค้ง 17"/>
          <p:cNvCxnSpPr/>
          <p:nvPr/>
        </p:nvCxnSpPr>
        <p:spPr bwMode="auto">
          <a:xfrm>
            <a:off x="132456" y="2924944"/>
            <a:ext cx="9705528" cy="144016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4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2432050" y="4292600"/>
            <a:ext cx="4537075" cy="935038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15000">
                <a:srgbClr val="C4D6EB"/>
              </a:gs>
              <a:gs pos="30001">
                <a:srgbClr val="85C2FF"/>
              </a:gs>
              <a:gs pos="50000">
                <a:srgbClr val="5E9EFF"/>
              </a:gs>
              <a:gs pos="70000">
                <a:srgbClr val="85C2FF"/>
              </a:gs>
              <a:gs pos="85000">
                <a:srgbClr val="C4D6EB"/>
              </a:gs>
              <a:gs pos="100000">
                <a:srgbClr val="FFEBFA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560388" y="531813"/>
            <a:ext cx="5832475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ค่าคงที่สมดุลกับสมการเคมี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00025" y="5373688"/>
            <a:ext cx="91455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 </a:t>
            </a:r>
            <a:r>
              <a:rPr lang="en-US" b="1" dirty="0">
                <a:latin typeface="Tahoma" pitchFamily="34" charset="0"/>
                <a:cs typeface="Tahoma" pitchFamily="34" charset="0"/>
                <a:sym typeface="Wingdings 2" pitchFamily="18" charset="2"/>
              </a:rPr>
              <a:t>1.</a:t>
            </a:r>
            <a:r>
              <a:rPr lang="th-TH" b="1" dirty="0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เมื่อเขียนสมการเคมีกลับกัน  ค่า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K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จะเป็นส่วนกลับ</a:t>
            </a:r>
            <a:r>
              <a:rPr lang="th-TH" dirty="0"/>
              <a:t>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/>
            </a:r>
            <a:br>
              <a:rPr lang="th-TH" b="1" dirty="0">
                <a:latin typeface="Tahoma" pitchFamily="34" charset="0"/>
                <a:cs typeface="Tahoma" pitchFamily="34" charset="0"/>
              </a:rPr>
            </a:br>
            <a:r>
              <a:rPr lang="th-TH" b="1" dirty="0">
                <a:latin typeface="Tahoma" pitchFamily="34" charset="0"/>
                <a:cs typeface="Tahoma" pitchFamily="34" charset="0"/>
              </a:rPr>
              <a:t>          ซึ่งกันและกัน  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15925" y="1628775"/>
            <a:ext cx="5689600" cy="57626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ahoma" pitchFamily="34" charset="0"/>
                <a:cs typeface="Tahoma" pitchFamily="34" charset="0"/>
              </a:rPr>
              <a:t>A  +  B    </a:t>
            </a:r>
            <a:r>
              <a:rPr lang="en-US" b="1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b="1">
                <a:latin typeface="Tahoma" pitchFamily="34" charset="0"/>
                <a:cs typeface="Tahoma" pitchFamily="34" charset="0"/>
              </a:rPr>
              <a:t>    C  +  D</a:t>
            </a:r>
            <a:endParaRPr lang="th-TH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16600" y="1268413"/>
            <a:ext cx="3751263" cy="1439862"/>
            <a:chOff x="3710" y="1746"/>
            <a:chExt cx="2363" cy="907"/>
          </a:xfrm>
        </p:grpSpPr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4616" y="1746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[C] [D]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4622" y="2200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[A] [B]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3710" y="1928"/>
              <a:ext cx="81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K</a:t>
              </a:r>
              <a:r>
                <a:rPr lang="en-US" sz="3200" b="1" baseline="-25000"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  =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284" name="Line 12"/>
            <p:cNvSpPr>
              <a:spLocks noChangeShapeType="1"/>
            </p:cNvSpPr>
            <p:nvPr/>
          </p:nvSpPr>
          <p:spPr bwMode="auto">
            <a:xfrm>
              <a:off x="4616" y="2154"/>
              <a:ext cx="104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454025" y="3311525"/>
            <a:ext cx="568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C  +  D    </a:t>
            </a:r>
            <a:r>
              <a:rPr lang="en-US" sz="3200" b="1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  A  +  B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816600" y="2951163"/>
            <a:ext cx="3751263" cy="1439862"/>
            <a:chOff x="3710" y="1842"/>
            <a:chExt cx="2363" cy="907"/>
          </a:xfrm>
        </p:grpSpPr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4616" y="1842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[A] [B]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289" name="Rectangle 17"/>
            <p:cNvSpPr>
              <a:spLocks noChangeArrowheads="1"/>
            </p:cNvSpPr>
            <p:nvPr/>
          </p:nvSpPr>
          <p:spPr bwMode="auto">
            <a:xfrm>
              <a:off x="4622" y="2296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[C] [D]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290" name="Rectangle 18"/>
            <p:cNvSpPr>
              <a:spLocks noChangeArrowheads="1"/>
            </p:cNvSpPr>
            <p:nvPr/>
          </p:nvSpPr>
          <p:spPr bwMode="auto">
            <a:xfrm>
              <a:off x="3710" y="2024"/>
              <a:ext cx="81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b="1">
                  <a:latin typeface="Tahoma" pitchFamily="34" charset="0"/>
                  <a:cs typeface="Tahoma" pitchFamily="34" charset="0"/>
                </a:rPr>
                <a:t>K</a:t>
              </a:r>
              <a:r>
                <a:rPr lang="en-US" sz="3200" b="1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3200" b="1">
                  <a:latin typeface="Tahoma" pitchFamily="34" charset="0"/>
                  <a:cs typeface="Tahoma" pitchFamily="34" charset="0"/>
                </a:rPr>
                <a:t>  =</a:t>
              </a:r>
              <a:endParaRPr lang="th-TH" sz="4000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616" y="2250"/>
              <a:ext cx="104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3008313" y="4365625"/>
            <a:ext cx="4130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en-US" sz="4000" b="1" baseline="-25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.  K</a:t>
            </a:r>
            <a:r>
              <a:rPr lang="en-US" sz="4000" b="1" baseline="-25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 =   1</a:t>
            </a:r>
            <a:endParaRPr lang="th-TH" sz="4000" b="1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862013" y="2743200"/>
            <a:ext cx="45370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2A + 2B   </a:t>
            </a:r>
            <a:r>
              <a:rPr lang="en-US" sz="3200" b="1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2C + 2D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38825" y="2454275"/>
            <a:ext cx="3751263" cy="1439863"/>
            <a:chOff x="3710" y="1746"/>
            <a:chExt cx="2363" cy="907"/>
          </a:xfrm>
        </p:grpSpPr>
        <p:sp>
          <p:nvSpPr>
            <p:cNvPr id="62474" name="Rectangle 10"/>
            <p:cNvSpPr>
              <a:spLocks noChangeArrowheads="1"/>
            </p:cNvSpPr>
            <p:nvPr/>
          </p:nvSpPr>
          <p:spPr bwMode="auto">
            <a:xfrm>
              <a:off x="4616" y="1746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[C]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[D]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4622" y="2200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[A]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[B]</a:t>
              </a:r>
              <a:r>
                <a:rPr lang="en-US" b="1" baseline="30000">
                  <a:latin typeface="Tahoma" pitchFamily="34" charset="0"/>
                  <a:cs typeface="Tahoma" pitchFamily="34" charset="0"/>
                </a:rPr>
                <a:t>2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3710" y="1928"/>
              <a:ext cx="81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K</a:t>
              </a:r>
              <a:r>
                <a:rPr lang="en-US" b="1" baseline="-25000"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 =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4616" y="2154"/>
              <a:ext cx="104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865438" y="4005263"/>
            <a:ext cx="413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en-US" sz="4000" b="1" baseline="-25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 =   K</a:t>
            </a:r>
            <a:r>
              <a:rPr lang="en-US" sz="4000" b="1" baseline="-25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4000" b="1" baseline="30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th-TH" sz="4000" b="1" baseline="3000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992188" y="1189038"/>
            <a:ext cx="45370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A  +  B    </a:t>
            </a:r>
            <a:r>
              <a:rPr lang="en-US" sz="3200" b="1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  C  +  D</a:t>
            </a:r>
            <a:endParaRPr lang="th-TH" sz="3200" b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816600" y="900113"/>
            <a:ext cx="3751263" cy="1439862"/>
            <a:chOff x="3710" y="1746"/>
            <a:chExt cx="2363" cy="907"/>
          </a:xfrm>
        </p:grpSpPr>
        <p:sp>
          <p:nvSpPr>
            <p:cNvPr id="62487" name="Rectangle 23"/>
            <p:cNvSpPr>
              <a:spLocks noChangeArrowheads="1"/>
            </p:cNvSpPr>
            <p:nvPr/>
          </p:nvSpPr>
          <p:spPr bwMode="auto">
            <a:xfrm>
              <a:off x="4616" y="1746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[C] [D]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488" name="Rectangle 24"/>
            <p:cNvSpPr>
              <a:spLocks noChangeArrowheads="1"/>
            </p:cNvSpPr>
            <p:nvPr/>
          </p:nvSpPr>
          <p:spPr bwMode="auto">
            <a:xfrm>
              <a:off x="4622" y="2200"/>
              <a:ext cx="145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[A] [B]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3710" y="1928"/>
              <a:ext cx="81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b="1">
                  <a:latin typeface="Tahoma" pitchFamily="34" charset="0"/>
                  <a:cs typeface="Tahoma" pitchFamily="34" charset="0"/>
                </a:rPr>
                <a:t>K</a:t>
              </a:r>
              <a:r>
                <a:rPr lang="en-US" b="1" baseline="-25000"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b="1">
                  <a:latin typeface="Tahoma" pitchFamily="34" charset="0"/>
                  <a:cs typeface="Tahoma" pitchFamily="34" charset="0"/>
                </a:rPr>
                <a:t>  =</a:t>
              </a:r>
              <a:endParaRPr lang="th-TH" b="1" baseline="30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2490" name="Line 26"/>
            <p:cNvSpPr>
              <a:spLocks noChangeShapeType="1"/>
            </p:cNvSpPr>
            <p:nvPr/>
          </p:nvSpPr>
          <p:spPr bwMode="auto">
            <a:xfrm>
              <a:off x="4616" y="2154"/>
              <a:ext cx="1044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1639888" y="5157788"/>
            <a:ext cx="6913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ì"/>
            </a:pPr>
            <a:r>
              <a:rPr lang="en-US" sz="3600" b="1">
                <a:latin typeface="Tahoma" pitchFamily="34" charset="0"/>
                <a:cs typeface="Tahoma" pitchFamily="34" charset="0"/>
                <a:sym typeface="Wingdings 2" pitchFamily="18" charset="2"/>
              </a:rPr>
              <a:t>2.</a:t>
            </a:r>
            <a:r>
              <a:rPr lang="th-TH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 </a:t>
            </a:r>
            <a:r>
              <a:rPr lang="th-TH" sz="3600" b="1">
                <a:latin typeface="Tahoma" pitchFamily="34" charset="0"/>
                <a:cs typeface="Tahoma" pitchFamily="34" charset="0"/>
              </a:rPr>
              <a:t>เมื่อคูณสมการเดิมด้วย </a:t>
            </a:r>
            <a:r>
              <a:rPr lang="en-US" sz="3600" b="1">
                <a:latin typeface="Tahoma" pitchFamily="34" charset="0"/>
                <a:cs typeface="Tahoma" pitchFamily="34" charset="0"/>
              </a:rPr>
              <a:t> n</a:t>
            </a:r>
            <a:r>
              <a:rPr lang="th-TH" sz="3600" b="1">
                <a:latin typeface="Tahoma" pitchFamily="34" charset="0"/>
                <a:cs typeface="Tahoma" pitchFamily="34" charset="0"/>
              </a:rPr>
              <a:t> </a:t>
            </a:r>
            <a:br>
              <a:rPr lang="th-TH" sz="3600" b="1">
                <a:latin typeface="Tahoma" pitchFamily="34" charset="0"/>
                <a:cs typeface="Tahoma" pitchFamily="34" charset="0"/>
              </a:rPr>
            </a:br>
            <a:r>
              <a:rPr lang="th-TH" sz="3600" b="1">
                <a:latin typeface="Tahoma" pitchFamily="34" charset="0"/>
                <a:cs typeface="Tahoma" pitchFamily="34" charset="0"/>
              </a:rPr>
              <a:t>        ค่า </a:t>
            </a:r>
            <a:r>
              <a:rPr lang="en-US" sz="3600" b="1">
                <a:latin typeface="Tahoma" pitchFamily="34" charset="0"/>
                <a:cs typeface="Tahoma" pitchFamily="34" charset="0"/>
              </a:rPr>
              <a:t> K </a:t>
            </a:r>
            <a:r>
              <a:rPr lang="th-TH" sz="3600" b="1">
                <a:latin typeface="Tahoma" pitchFamily="34" charset="0"/>
                <a:cs typeface="Tahoma" pitchFamily="34" charset="0"/>
              </a:rPr>
              <a:t> จะเป็น  </a:t>
            </a:r>
            <a:r>
              <a:rPr lang="en-US" sz="3600" b="1">
                <a:latin typeface="Tahoma" pitchFamily="34" charset="0"/>
                <a:cs typeface="Tahoma" pitchFamily="34" charset="0"/>
              </a:rPr>
              <a:t> K</a:t>
            </a:r>
            <a:r>
              <a:rPr lang="en-US" sz="4400" b="1" baseline="30000">
                <a:latin typeface="Tahoma" pitchFamily="34" charset="0"/>
                <a:cs typeface="Tahoma" pitchFamily="34" charset="0"/>
              </a:rPr>
              <a:t>n</a:t>
            </a:r>
            <a:r>
              <a:rPr lang="th-TH" sz="3600" b="1">
                <a:latin typeface="Tahoma" pitchFamily="34" charset="0"/>
                <a:cs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28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123950"/>
            <a:ext cx="8153400" cy="9366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ahoma" pitchFamily="34" charset="0"/>
                <a:cs typeface="Tahoma" pitchFamily="34" charset="0"/>
              </a:rPr>
              <a:t>N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2(g)</a:t>
            </a:r>
            <a:r>
              <a:rPr lang="en-US" b="1">
                <a:latin typeface="Tahoma" pitchFamily="34" charset="0"/>
                <a:cs typeface="Tahoma" pitchFamily="34" charset="0"/>
              </a:rPr>
              <a:t> + 2O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2(g)</a:t>
            </a:r>
            <a:r>
              <a:rPr lang="en-US" b="1">
                <a:latin typeface="Tahoma" pitchFamily="34" charset="0"/>
                <a:cs typeface="Tahoma" pitchFamily="34" charset="0"/>
              </a:rPr>
              <a:t>   </a:t>
            </a:r>
            <a:r>
              <a:rPr lang="en-US" b="1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b="1">
                <a:latin typeface="Tahoma" pitchFamily="34" charset="0"/>
                <a:cs typeface="Tahoma" pitchFamily="34" charset="0"/>
              </a:rPr>
              <a:t>    2NO</a:t>
            </a:r>
            <a:r>
              <a:rPr lang="en-US" b="1" baseline="-25000">
                <a:latin typeface="Tahoma" pitchFamily="34" charset="0"/>
                <a:cs typeface="Tahoma" pitchFamily="34" charset="0"/>
              </a:rPr>
              <a:t>2(g) </a:t>
            </a:r>
            <a:r>
              <a:rPr lang="en-US" b="1">
                <a:latin typeface="Tahoma" pitchFamily="34" charset="0"/>
                <a:cs typeface="Tahoma" pitchFamily="34" charset="0"/>
              </a:rPr>
              <a:t>            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…..(1)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 b="1">
                <a:latin typeface="Tahoma" pitchFamily="34" charset="0"/>
                <a:cs typeface="Tahoma" pitchFamily="34" charset="0"/>
              </a:rPr>
              <a:t/>
            </a:r>
            <a:br>
              <a:rPr lang="en-US" sz="1000" b="1">
                <a:latin typeface="Tahoma" pitchFamily="34" charset="0"/>
                <a:cs typeface="Tahoma" pitchFamily="34" charset="0"/>
              </a:rPr>
            </a:br>
            <a:endParaRPr lang="en-US" sz="1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979488" y="2420938"/>
            <a:ext cx="8153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N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2(g)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+ 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2(g)       </a:t>
            </a:r>
            <a:r>
              <a:rPr lang="en-US" sz="3200" b="1">
                <a:latin typeface="Tahoma" pitchFamily="34" charset="0"/>
                <a:cs typeface="Tahoma" pitchFamily="34" charset="0"/>
                <a:sym typeface="Wingdings 3" pitchFamily="18" charset="2"/>
              </a:rPr>
              <a:t>  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2NO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(g) 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           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…..(2)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b="1"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              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992188" y="3500438"/>
            <a:ext cx="8153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2NO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(g)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+ 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2(g)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 </a:t>
            </a:r>
            <a:r>
              <a:rPr lang="en-US" sz="3200" b="1">
                <a:latin typeface="Tahoma" pitchFamily="34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    2NO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2(g) 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       </a:t>
            </a:r>
            <a:r>
              <a:rPr lang="en-US" sz="2400" b="1">
                <a:latin typeface="Tahoma" pitchFamily="34" charset="0"/>
                <a:cs typeface="Tahoma" pitchFamily="34" charset="0"/>
              </a:rPr>
              <a:t>…..(3)</a:t>
            </a:r>
          </a:p>
          <a:p>
            <a:pPr marL="342900" indent="-342900">
              <a:spcBef>
                <a:spcPct val="20000"/>
              </a:spcBef>
            </a:pPr>
            <a:endParaRPr lang="en-US" sz="1000" b="1"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          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                  </a:t>
            </a:r>
            <a:endParaRPr lang="th-TH" sz="4000" b="1" baseline="-25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920750" y="4797425"/>
            <a:ext cx="7993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h-TH" sz="4000" b="1">
                <a:latin typeface="Tahoma" pitchFamily="34" charset="0"/>
                <a:cs typeface="Tahoma" pitchFamily="34" charset="0"/>
              </a:rPr>
              <a:t>สมการ </a:t>
            </a:r>
            <a:r>
              <a:rPr lang="en-US" sz="4000" b="1">
                <a:latin typeface="Tahoma" pitchFamily="34" charset="0"/>
                <a:cs typeface="Tahoma" pitchFamily="34" charset="0"/>
              </a:rPr>
              <a:t>1  =  </a:t>
            </a:r>
            <a:r>
              <a:rPr lang="th-TH" sz="4000" b="1">
                <a:latin typeface="Tahoma" pitchFamily="34" charset="0"/>
                <a:cs typeface="Tahoma" pitchFamily="34" charset="0"/>
              </a:rPr>
              <a:t>สมการ </a:t>
            </a:r>
            <a:r>
              <a:rPr lang="en-US" sz="4000" b="1">
                <a:latin typeface="Tahoma" pitchFamily="34" charset="0"/>
                <a:cs typeface="Tahoma" pitchFamily="34" charset="0"/>
              </a:rPr>
              <a:t>2 + </a:t>
            </a:r>
            <a:r>
              <a:rPr lang="th-TH" sz="4000" b="1">
                <a:latin typeface="Tahoma" pitchFamily="34" charset="0"/>
                <a:cs typeface="Tahoma" pitchFamily="34" charset="0"/>
              </a:rPr>
              <a:t>สมการ </a:t>
            </a:r>
            <a:r>
              <a:rPr lang="en-US" sz="4000" b="1">
                <a:latin typeface="Tahoma" pitchFamily="34" charset="0"/>
                <a:cs typeface="Tahoma" pitchFamily="34" charset="0"/>
              </a:rPr>
              <a:t>3</a:t>
            </a:r>
            <a:endParaRPr lang="th-TH" sz="4000" b="1" baseline="-250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576513" y="1879600"/>
            <a:ext cx="3744912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K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=     [NO]</a:t>
            </a:r>
            <a:r>
              <a:rPr lang="en-US" sz="3200" b="1" baseline="30000">
                <a:latin typeface="Tahoma" pitchFamily="34" charset="0"/>
                <a:cs typeface="Tahoma" pitchFamily="34" charset="0"/>
              </a:rPr>
              <a:t>2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        [N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][O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76513" y="333375"/>
            <a:ext cx="41052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K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1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=      [NO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</a:t>
            </a:r>
            <a:r>
              <a:rPr lang="en-US" sz="3200" b="1" baseline="30000">
                <a:latin typeface="Tahoma" pitchFamily="34" charset="0"/>
                <a:cs typeface="Tahoma" pitchFamily="34" charset="0"/>
              </a:rPr>
              <a:t>2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         [N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][O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</a:t>
            </a:r>
            <a:r>
              <a:rPr lang="en-US" sz="3200" b="1" baseline="30000">
                <a:latin typeface="Tahoma" pitchFamily="34" charset="0"/>
                <a:cs typeface="Tahoma" pitchFamily="34" charset="0"/>
              </a:rPr>
              <a:t>2</a:t>
            </a:r>
          </a:p>
          <a:p>
            <a:pPr marL="342900" indent="-342900">
              <a:spcBef>
                <a:spcPct val="20000"/>
              </a:spcBef>
            </a:pPr>
            <a:endParaRPr lang="en-US" sz="12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089400" y="908050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4016375" y="2455863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339975" y="3116263"/>
            <a:ext cx="40322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000" b="1"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K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3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=      [NO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</a:t>
            </a:r>
            <a:r>
              <a:rPr lang="en-US" sz="3200" b="1" baseline="30000">
                <a:latin typeface="Tahoma" pitchFamily="34" charset="0"/>
                <a:cs typeface="Tahoma" pitchFamily="34" charset="0"/>
              </a:rPr>
              <a:t>2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baseline="30000">
                <a:latin typeface="Tahoma" pitchFamily="34" charset="0"/>
                <a:cs typeface="Tahoma" pitchFamily="34" charset="0"/>
              </a:rPr>
              <a:t>     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          [NO]</a:t>
            </a:r>
            <a:r>
              <a:rPr lang="en-US" sz="3200" b="1" baseline="30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[O</a:t>
            </a:r>
            <a:r>
              <a:rPr lang="en-US" sz="3200" b="1" baseline="-25000">
                <a:latin typeface="Tahoma" pitchFamily="34" charset="0"/>
                <a:cs typeface="Tahoma" pitchFamily="34" charset="0"/>
              </a:rPr>
              <a:t>2</a:t>
            </a:r>
            <a:r>
              <a:rPr lang="en-US" sz="3200" b="1">
                <a:latin typeface="Tahoma" pitchFamily="34" charset="0"/>
                <a:cs typeface="Tahoma" pitchFamily="34" charset="0"/>
              </a:rPr>
              <a:t>]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Tahoma" pitchFamily="34" charset="0"/>
                <a:cs typeface="Tahoma" pitchFamily="34" charset="0"/>
              </a:rPr>
              <a:t>                     </a:t>
            </a:r>
            <a:endParaRPr lang="th-TH" sz="4000" b="1" baseline="-25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>
            <a:off x="3881438" y="3970338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309813" y="4652963"/>
            <a:ext cx="3455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K</a:t>
            </a:r>
            <a:r>
              <a:rPr lang="en-US" sz="4000" b="1" baseline="-25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 =  K</a:t>
            </a:r>
            <a:r>
              <a:rPr lang="en-US" sz="4000" b="1" baseline="-25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sz="4000" b="1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. K</a:t>
            </a:r>
            <a:r>
              <a:rPr lang="en-US" sz="4000" b="1" baseline="-250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th-TH" sz="4000" b="1" baseline="-2500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V="1">
            <a:off x="4160838" y="1989138"/>
            <a:ext cx="1368425" cy="360362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V="1">
            <a:off x="3944938" y="4076700"/>
            <a:ext cx="1368425" cy="360363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560388" y="5661025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Char char="ì"/>
            </a:pPr>
            <a:r>
              <a:rPr lang="en-US" sz="3600" b="1">
                <a:latin typeface="Tahoma" pitchFamily="34" charset="0"/>
                <a:cs typeface="Tahoma" pitchFamily="34" charset="0"/>
                <a:sym typeface="Wingdings 2" pitchFamily="18" charset="2"/>
              </a:rPr>
              <a:t>3.</a:t>
            </a:r>
            <a:r>
              <a:rPr lang="th-TH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เมื่อนำสมการมาบวกกัน  ให้นำค่า </a:t>
            </a:r>
            <a:r>
              <a:rPr lang="en-US" b="1">
                <a:latin typeface="Tahoma" pitchFamily="34" charset="0"/>
                <a:cs typeface="Tahoma" pitchFamily="34" charset="0"/>
              </a:rPr>
              <a:t>K </a:t>
            </a:r>
            <a:r>
              <a:rPr lang="th-TH" b="1">
                <a:latin typeface="Tahoma" pitchFamily="34" charset="0"/>
                <a:cs typeface="Tahoma" pitchFamily="34" charset="0"/>
              </a:rPr>
              <a:t>มาคูณกัน  </a:t>
            </a:r>
          </a:p>
        </p:txBody>
      </p:sp>
    </p:spTree>
    <p:extLst>
      <p:ext uri="{BB962C8B-B14F-4D97-AF65-F5344CB8AC3E}">
        <p14:creationId xmlns:p14="http://schemas.microsoft.com/office/powerpoint/2010/main" val="28196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nimBg="1"/>
      <p:bldP spid="63498" grpId="0" animBg="1"/>
      <p:bldP spid="6349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47688" y="5021263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3600" b="1">
                <a:latin typeface="Tahoma" pitchFamily="34" charset="0"/>
                <a:cs typeface="Tahoma" pitchFamily="34" charset="0"/>
                <a:sym typeface="Wingdings 2" pitchFamily="18" charset="2"/>
              </a:rPr>
              <a:t>4.</a:t>
            </a:r>
            <a:r>
              <a:rPr lang="th-TH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เมื่อนำสมการมาลบกัน  ให้นำค่า </a:t>
            </a:r>
            <a:r>
              <a:rPr lang="en-US" b="1">
                <a:latin typeface="Tahoma" pitchFamily="34" charset="0"/>
                <a:cs typeface="Tahoma" pitchFamily="34" charset="0"/>
              </a:rPr>
              <a:t>K </a:t>
            </a:r>
            <a:r>
              <a:rPr lang="th-TH" b="1">
                <a:latin typeface="Tahoma" pitchFamily="34" charset="0"/>
                <a:cs typeface="Tahoma" pitchFamily="34" charset="0"/>
              </a:rPr>
              <a:t>มาหารกัน  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01650" y="1806575"/>
            <a:ext cx="91455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ahoma" pitchFamily="34" charset="0"/>
                <a:cs typeface="Tahoma" pitchFamily="34" charset="0"/>
                <a:sym typeface="Wingdings 2" pitchFamily="18" charset="2"/>
              </a:rPr>
              <a:t>1.</a:t>
            </a:r>
            <a:r>
              <a:rPr lang="th-TH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เมื่อเขียนสมการเคมีกลับกัน  ค่า </a:t>
            </a:r>
            <a:r>
              <a:rPr lang="en-US" b="1">
                <a:latin typeface="Tahoma" pitchFamily="34" charset="0"/>
                <a:cs typeface="Tahoma" pitchFamily="34" charset="0"/>
              </a:rPr>
              <a:t>K </a:t>
            </a:r>
            <a:r>
              <a:rPr lang="th-TH" b="1">
                <a:latin typeface="Tahoma" pitchFamily="34" charset="0"/>
                <a:cs typeface="Tahoma" pitchFamily="34" charset="0"/>
              </a:rPr>
              <a:t>จะเป็นส่วนกลับ</a:t>
            </a:r>
            <a:r>
              <a:rPr lang="th-TH"/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/>
            </a:r>
            <a:br>
              <a:rPr lang="th-TH" b="1">
                <a:latin typeface="Tahoma" pitchFamily="34" charset="0"/>
                <a:cs typeface="Tahoma" pitchFamily="34" charset="0"/>
              </a:rPr>
            </a:br>
            <a:r>
              <a:rPr lang="th-TH" b="1">
                <a:latin typeface="Tahoma" pitchFamily="34" charset="0"/>
                <a:cs typeface="Tahoma" pitchFamily="34" charset="0"/>
              </a:rPr>
              <a:t>      ซึ่งกันและกัน 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542925" y="3081338"/>
            <a:ext cx="892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3600" b="1">
                <a:latin typeface="Tahoma" pitchFamily="34" charset="0"/>
                <a:cs typeface="Tahoma" pitchFamily="34" charset="0"/>
                <a:sym typeface="Wingdings 2" pitchFamily="18" charset="2"/>
              </a:rPr>
              <a:t>2.</a:t>
            </a:r>
            <a:r>
              <a:rPr lang="th-TH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 </a:t>
            </a:r>
            <a:r>
              <a:rPr lang="th-TH" b="1">
                <a:latin typeface="Tahoma" pitchFamily="34" charset="0"/>
                <a:cs typeface="Tahoma" pitchFamily="34" charset="0"/>
              </a:rPr>
              <a:t>เมื่อคูณสมการเดิมด้วย </a:t>
            </a:r>
            <a:r>
              <a:rPr lang="en-US" b="1">
                <a:latin typeface="Tahoma" pitchFamily="34" charset="0"/>
                <a:cs typeface="Tahoma" pitchFamily="34" charset="0"/>
              </a:rPr>
              <a:t> n</a:t>
            </a:r>
            <a:r>
              <a:rPr lang="th-TH" b="1">
                <a:latin typeface="Tahoma" pitchFamily="34" charset="0"/>
                <a:cs typeface="Tahoma" pitchFamily="34" charset="0"/>
              </a:rPr>
              <a:t>    ค่า </a:t>
            </a:r>
            <a:r>
              <a:rPr lang="en-US" b="1">
                <a:latin typeface="Tahoma" pitchFamily="34" charset="0"/>
                <a:cs typeface="Tahoma" pitchFamily="34" charset="0"/>
              </a:rPr>
              <a:t> K </a:t>
            </a:r>
            <a:r>
              <a:rPr lang="th-TH" b="1">
                <a:latin typeface="Tahoma" pitchFamily="34" charset="0"/>
                <a:cs typeface="Tahoma" pitchFamily="34" charset="0"/>
              </a:rPr>
              <a:t> จะเป็น  </a:t>
            </a:r>
            <a:r>
              <a:rPr lang="en-US" b="1">
                <a:latin typeface="Tahoma" pitchFamily="34" charset="0"/>
                <a:cs typeface="Tahoma" pitchFamily="34" charset="0"/>
              </a:rPr>
              <a:t> K</a:t>
            </a:r>
            <a:r>
              <a:rPr lang="en-US" b="1" baseline="30000">
                <a:latin typeface="Tahoma" pitchFamily="34" charset="0"/>
                <a:cs typeface="Tahoma" pitchFamily="34" charset="0"/>
              </a:rPr>
              <a:t>n</a:t>
            </a:r>
            <a:r>
              <a:rPr lang="th-TH" b="1">
                <a:latin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42925" y="4025900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en-US" sz="3600" b="1">
                <a:latin typeface="Tahoma" pitchFamily="34" charset="0"/>
                <a:cs typeface="Tahoma" pitchFamily="34" charset="0"/>
                <a:sym typeface="Wingdings 2" pitchFamily="18" charset="2"/>
              </a:rPr>
              <a:t>3.</a:t>
            </a:r>
            <a:r>
              <a:rPr lang="th-TH" sz="3600" b="1">
                <a:solidFill>
                  <a:srgbClr val="CC0000"/>
                </a:solidFill>
                <a:latin typeface="Tahoma" pitchFamily="34" charset="0"/>
                <a:cs typeface="Tahoma" pitchFamily="34" charset="0"/>
                <a:sym typeface="Wingdings 2" pitchFamily="18" charset="2"/>
              </a:rPr>
              <a:t> </a:t>
            </a:r>
            <a:r>
              <a:rPr lang="th-TH" b="1">
                <a:latin typeface="Tahoma" pitchFamily="34" charset="0"/>
                <a:cs typeface="Tahoma" pitchFamily="34" charset="0"/>
              </a:rPr>
              <a:t>เมื่อนำสมการมาบวกกัน  ให้นำค่า </a:t>
            </a:r>
            <a:r>
              <a:rPr lang="en-US" b="1">
                <a:latin typeface="Tahoma" pitchFamily="34" charset="0"/>
                <a:cs typeface="Tahoma" pitchFamily="34" charset="0"/>
              </a:rPr>
              <a:t>K </a:t>
            </a:r>
            <a:r>
              <a:rPr lang="th-TH" b="1">
                <a:latin typeface="Tahoma" pitchFamily="34" charset="0"/>
                <a:cs typeface="Tahoma" pitchFamily="34" charset="0"/>
              </a:rPr>
              <a:t>มาคูณกัน  </a:t>
            </a:r>
          </a:p>
        </p:txBody>
      </p:sp>
      <p:sp>
        <p:nvSpPr>
          <p:cNvPr id="60429" name="WordArt 13"/>
          <p:cNvSpPr>
            <a:spLocks noChangeArrowheads="1" noChangeShapeType="1" noTextEdit="1"/>
          </p:cNvSpPr>
          <p:nvPr/>
        </p:nvSpPr>
        <p:spPr bwMode="auto">
          <a:xfrm>
            <a:off x="2073275" y="260350"/>
            <a:ext cx="5761038" cy="101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ค่าคงที่สมดุลกับสมการเคมี</a:t>
            </a:r>
          </a:p>
        </p:txBody>
      </p:sp>
    </p:spTree>
    <p:extLst>
      <p:ext uri="{BB962C8B-B14F-4D97-AF65-F5344CB8AC3E}">
        <p14:creationId xmlns:p14="http://schemas.microsoft.com/office/powerpoint/2010/main" val="3420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6" grpId="0"/>
      <p:bldP spid="60427" grpId="0"/>
      <p:bldP spid="6042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0" name="Oval 20"/>
          <p:cNvSpPr>
            <a:spLocks noChangeArrowheads="1"/>
          </p:cNvSpPr>
          <p:nvPr/>
        </p:nvSpPr>
        <p:spPr bwMode="auto">
          <a:xfrm>
            <a:off x="200025" y="333375"/>
            <a:ext cx="2160588" cy="863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73050" y="538163"/>
            <a:ext cx="9432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533400" algn="just"/>
            <a:r>
              <a:rPr lang="th-TH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ตัวอย่างที่ 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th-TH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กำหนดค่า 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K </a:t>
            </a:r>
            <a:r>
              <a:rPr lang="th-TH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ของปฏิกิริยาต่อไปนี้</a:t>
            </a:r>
          </a:p>
          <a:p>
            <a:pPr marL="533400" indent="-533400" algn="just"/>
            <a:endParaRPr lang="th-TH" sz="9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533400" indent="-533400" algn="just"/>
            <a:endParaRPr lang="en-US" sz="9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533400" indent="-533400" algn="just">
              <a:buFontTx/>
              <a:buAutoNum type="arabicParenR"/>
            </a:pP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pl-PL" b="1" baseline="-30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l-PL" sz="18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+ O</a:t>
            </a:r>
            <a:r>
              <a:rPr lang="pl-PL" b="1" baseline="-30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l-PL" sz="18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en-US" b="1" dirty="0">
                <a:sym typeface="Wingdings 3" pitchFamily="18" charset="2"/>
              </a:rPr>
              <a:t> 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 </a:t>
            </a:r>
            <a:r>
              <a:rPr lang="pl-PL" b="1" dirty="0">
                <a:latin typeface="Tahoma" pitchFamily="34" charset="0"/>
                <a:cs typeface="Tahoma" pitchFamily="34" charset="0"/>
              </a:rPr>
              <a:t>2NO </a:t>
            </a:r>
            <a:r>
              <a:rPr lang="pl-PL" sz="1800" b="1" dirty="0">
                <a:latin typeface="Tahoma" pitchFamily="34" charset="0"/>
                <a:cs typeface="Tahoma" pitchFamily="34" charset="0"/>
              </a:rPr>
              <a:t>(g)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           </a:t>
            </a:r>
            <a:r>
              <a:rPr lang="pl-PL" sz="2400" b="1" dirty="0">
                <a:latin typeface="Tahoma" pitchFamily="34" charset="0"/>
                <a:cs typeface="Tahoma" pitchFamily="34" charset="0"/>
              </a:rPr>
              <a:t>;   </a:t>
            </a:r>
            <a:r>
              <a:rPr lang="pl-PL" sz="2400" b="1" dirty="0" smtClean="0">
                <a:latin typeface="Tahoma" pitchFamily="34" charset="0"/>
                <a:cs typeface="Tahoma" pitchFamily="34" charset="0"/>
              </a:rPr>
              <a:t>K</a:t>
            </a:r>
            <a:r>
              <a:rPr lang="en-US" sz="2400" b="1" baseline="-25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pl-PL" sz="2400" b="1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pl-PL" sz="2400" b="1" dirty="0">
                <a:latin typeface="Tahoma" pitchFamily="34" charset="0"/>
                <a:cs typeface="Tahoma" pitchFamily="34" charset="0"/>
              </a:rPr>
              <a:t>=  4.1 x 10</a:t>
            </a:r>
            <a:r>
              <a:rPr lang="pl-PL" sz="2400" b="1" baseline="30000" dirty="0">
                <a:latin typeface="Tahoma" pitchFamily="34" charset="0"/>
                <a:cs typeface="Tahoma" pitchFamily="34" charset="0"/>
              </a:rPr>
              <a:t>-31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52400" y="1951038"/>
            <a:ext cx="9586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2)  N</a:t>
            </a:r>
            <a:r>
              <a:rPr lang="pl-PL" b="1" baseline="-30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sz="18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+  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th-TH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/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th-TH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pl-PL" b="1" baseline="-30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sz="18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b="1" dirty="0">
                <a:ea typeface="Times New Roman" pitchFamily="18" charset="0"/>
                <a:cs typeface="Tahoma" pitchFamily="34" charset="0"/>
                <a:sym typeface="Wingdings 3" pitchFamily="18" charset="2"/>
              </a:rPr>
              <a:t>  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pl-PL" b="1" baseline="-25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O </a:t>
            </a:r>
            <a:r>
              <a:rPr lang="pl-PL" sz="18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pl-PL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;  </a:t>
            </a:r>
            <a:r>
              <a:rPr lang="en-US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l-PL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K</a:t>
            </a:r>
            <a:r>
              <a:rPr lang="en-US" sz="2400" b="1" baseline="-25000" dirty="0">
                <a:latin typeface="Tahoma" pitchFamily="34" charset="0"/>
                <a:cs typeface="Tahoma" pitchFamily="34" charset="0"/>
              </a:rPr>
              <a:t>2</a:t>
            </a:r>
            <a:r>
              <a:rPr lang="pl-PL" sz="2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pl-PL" sz="2400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=  2.4 x 10</a:t>
            </a:r>
            <a:r>
              <a:rPr lang="pl-PL" sz="2400" b="1" baseline="30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-18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36525" y="2281238"/>
            <a:ext cx="28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en-US" b="1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73050" y="2814638"/>
            <a:ext cx="9288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จงหาค่า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K 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ของ  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en-US" b="1" baseline="-3000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sz="1800" b="1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 +  1/2 O</a:t>
            </a:r>
            <a:r>
              <a:rPr lang="en-US" b="1" baseline="-3000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800" b="1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b="1">
                <a:ea typeface="Times New Roman" pitchFamily="18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  2NO (g)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15925" y="3690938"/>
            <a:ext cx="3959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533400" algn="just"/>
            <a:r>
              <a:rPr lang="th-TH" sz="3600" b="1" u="sng">
                <a:solidFill>
                  <a:srgbClr val="CC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วิธีทำ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   กลับสมการ 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2.</a:t>
            </a:r>
            <a:endParaRPr lang="en-US" sz="900" b="1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8950" y="4543425"/>
            <a:ext cx="8640763" cy="884238"/>
            <a:chOff x="308" y="2862"/>
            <a:chExt cx="5443" cy="557"/>
          </a:xfrm>
        </p:grpSpPr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308" y="2862"/>
              <a:ext cx="5443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/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3)</a:t>
              </a:r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N</a:t>
              </a:r>
              <a:r>
                <a:rPr lang="pl-PL" b="1" baseline="-25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2</a:t>
              </a:r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O</a:t>
              </a:r>
              <a:r>
                <a:rPr lang="pl-PL" b="1">
                  <a:ea typeface="Times New Roman" pitchFamily="18" charset="0"/>
                  <a:cs typeface="Tahoma" pitchFamily="34" charset="0"/>
                </a:rPr>
                <a:t> (g)</a:t>
              </a:r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</a:t>
              </a:r>
              <a:r>
                <a:rPr lang="en-US" b="1">
                  <a:ea typeface="Times New Roman" pitchFamily="18" charset="0"/>
                  <a:cs typeface="Tahoma" pitchFamily="34" charset="0"/>
                  <a:sym typeface="Wingdings 3" pitchFamily="18" charset="2"/>
                </a:rPr>
                <a:t></a:t>
              </a:r>
              <a:r>
                <a:rPr lang="th-TH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</a:t>
              </a:r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N</a:t>
              </a:r>
              <a:r>
                <a:rPr lang="pl-PL" b="1" baseline="-30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2</a:t>
              </a:r>
              <a:r>
                <a:rPr lang="pl-PL" sz="18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(g)</a:t>
              </a:r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+ 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1</a:t>
              </a:r>
              <a:r>
                <a:rPr lang="th-TH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/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2</a:t>
              </a:r>
              <a:r>
                <a:rPr lang="th-TH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O</a:t>
              </a:r>
              <a:r>
                <a:rPr lang="pl-PL" b="1" baseline="-30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2</a:t>
              </a:r>
              <a:r>
                <a:rPr lang="pl-PL" sz="18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(g)</a:t>
              </a:r>
              <a:r>
                <a:rPr lang="en-US" sz="18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      </a:t>
              </a:r>
              <a:r>
                <a:rPr lang="pl-PL" sz="24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;  </a:t>
              </a:r>
              <a:r>
                <a:rPr lang="en-US" sz="24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pl-PL" sz="24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K</a:t>
              </a:r>
              <a:r>
                <a:rPr lang="en-US" sz="2400" b="1" baseline="-25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3</a:t>
              </a:r>
              <a:r>
                <a:rPr lang="pl-PL" sz="24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=  </a:t>
              </a:r>
              <a:r>
                <a:rPr lang="en-US" sz="24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1</a:t>
              </a:r>
            </a:p>
            <a:p>
              <a:pPr algn="just"/>
              <a:r>
                <a:rPr lang="en-US" sz="24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                                                                              </a:t>
              </a:r>
              <a:r>
                <a:rPr lang="th-TH" sz="24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   </a:t>
              </a:r>
              <a:r>
                <a:rPr lang="en-US" sz="24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K</a:t>
              </a:r>
              <a:r>
                <a:rPr lang="en-US" sz="2400" b="1" baseline="-25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2</a:t>
              </a:r>
              <a:endParaRPr lang="pl-PL" sz="2400" b="1" baseline="-25000">
                <a:latin typeface="Tahoma" pitchFamily="34" charset="0"/>
                <a:ea typeface="Times New Roman" pitchFamily="18" charset="0"/>
                <a:cs typeface="Tahoma" pitchFamily="34" charset="0"/>
              </a:endParaRPr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5116" y="3113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2216150" y="5516563"/>
            <a:ext cx="3959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533400" algn="just"/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รวมสมการ 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3 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และ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endParaRPr lang="en-US" sz="900" b="1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2588" y="1420813"/>
            <a:ext cx="8856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N</a:t>
            </a:r>
            <a:r>
              <a:rPr lang="pl-PL" b="1" baseline="-2500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pl-PL" b="1">
                <a:ea typeface="Times New Roman" pitchFamily="18" charset="0"/>
                <a:cs typeface="Tahoma" pitchFamily="34" charset="0"/>
              </a:rPr>
              <a:t> (g)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en-US" b="1">
                <a:ea typeface="Times New Roman" pitchFamily="18" charset="0"/>
                <a:cs typeface="Tahoma" pitchFamily="34" charset="0"/>
                <a:sym typeface="Wingdings 3" pitchFamily="18" charset="2"/>
              </a:rPr>
              <a:t>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pl-PL" b="1" baseline="-3000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sz="1800" b="1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+ 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1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/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pl-PL" b="1" baseline="-3000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sz="1800" b="1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en-US" sz="1800" b="1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</a:t>
            </a:r>
            <a:r>
              <a:rPr lang="en-US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……….3</a:t>
            </a:r>
            <a:endParaRPr lang="pl-PL" sz="2000" b="1" baseline="3000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60388" y="2713038"/>
            <a:ext cx="8496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533400" algn="just"/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pl-PL" b="1" baseline="-3000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l-PL" sz="1800" b="1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+ O</a:t>
            </a:r>
            <a:r>
              <a:rPr lang="pl-PL" b="1" baseline="-3000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pl-PL" sz="1800" b="1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en-US" b="1">
                <a:ea typeface="Times New Roman" pitchFamily="18" charset="0"/>
                <a:cs typeface="Tahoma" pitchFamily="34" charset="0"/>
                <a:sym typeface="Wingdings 3" pitchFamily="18" charset="2"/>
              </a:rPr>
              <a:t>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pl-PL" b="1">
                <a:latin typeface="Tahoma" pitchFamily="34" charset="0"/>
                <a:ea typeface="Times New Roman" pitchFamily="18" charset="0"/>
                <a:cs typeface="Tahoma" pitchFamily="34" charset="0"/>
              </a:rPr>
              <a:t>2NO </a:t>
            </a:r>
            <a:r>
              <a:rPr lang="pl-PL" sz="1800" b="1">
                <a:latin typeface="Tahoma" pitchFamily="34" charset="0"/>
                <a:ea typeface="Times New Roman" pitchFamily="18" charset="0"/>
                <a:cs typeface="Tahoma" pitchFamily="34" charset="0"/>
              </a:rPr>
              <a:t>(g)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</a:t>
            </a:r>
            <a:r>
              <a:rPr lang="en-US" b="1">
                <a:latin typeface="Tahoma" pitchFamily="34" charset="0"/>
                <a:ea typeface="Times New Roman" pitchFamily="18" charset="0"/>
                <a:cs typeface="Tahoma" pitchFamily="34" charset="0"/>
              </a:rPr>
              <a:t> ..</a:t>
            </a:r>
            <a:r>
              <a:rPr lang="en-US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…..</a:t>
            </a:r>
            <a:r>
              <a:rPr lang="th-TH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en-US" sz="2000" b="1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r>
              <a:rPr lang="th-TH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pl-PL" sz="2400" b="1" baseline="3000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3008313" y="1382713"/>
            <a:ext cx="720725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12913" y="3289300"/>
            <a:ext cx="1008062" cy="576263"/>
            <a:chOff x="1079" y="1616"/>
            <a:chExt cx="635" cy="363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1079" y="1616"/>
              <a:ext cx="635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590" name="Text Box 6"/>
            <p:cNvSpPr txBox="1">
              <a:spLocks noChangeArrowheads="1"/>
            </p:cNvSpPr>
            <p:nvPr/>
          </p:nvSpPr>
          <p:spPr bwMode="auto">
            <a:xfrm>
              <a:off x="1079" y="1661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>
                  <a:latin typeface="Tahoma" pitchFamily="34" charset="0"/>
                  <a:cs typeface="Tahoma" pitchFamily="34" charset="0"/>
                </a:rPr>
                <a:t>1</a:t>
              </a:r>
              <a:r>
                <a:rPr lang="th-TH" sz="1800" b="1"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sz="1800" b="1">
                  <a:latin typeface="Tahoma" pitchFamily="34" charset="0"/>
                  <a:cs typeface="Tahoma" pitchFamily="34" charset="0"/>
                </a:rPr>
                <a:t>2 O</a:t>
              </a:r>
              <a:r>
                <a:rPr lang="en-US" sz="1800" b="1" baseline="-25000">
                  <a:latin typeface="Tahoma" pitchFamily="34" charset="0"/>
                  <a:cs typeface="Tahoma" pitchFamily="34" charset="0"/>
                </a:rPr>
                <a:t>2</a:t>
              </a:r>
              <a:endParaRPr lang="th-TH" sz="1800" b="1" baseline="-250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704850" y="2636838"/>
            <a:ext cx="720725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V="1">
            <a:off x="5024438" y="1311275"/>
            <a:ext cx="720725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V="1">
            <a:off x="1928813" y="2636838"/>
            <a:ext cx="720725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62025" y="4627563"/>
            <a:ext cx="9288463" cy="792162"/>
            <a:chOff x="172" y="2024"/>
            <a:chExt cx="5851" cy="499"/>
          </a:xfrm>
        </p:grpSpPr>
        <p:sp>
          <p:nvSpPr>
            <p:cNvPr id="67595" name="Oval 11"/>
            <p:cNvSpPr>
              <a:spLocks noChangeArrowheads="1"/>
            </p:cNvSpPr>
            <p:nvPr/>
          </p:nvSpPr>
          <p:spPr bwMode="auto">
            <a:xfrm>
              <a:off x="217" y="2024"/>
              <a:ext cx="680" cy="49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172" y="2115"/>
              <a:ext cx="58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/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th-TH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จะได้     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N</a:t>
              </a:r>
              <a:r>
                <a:rPr lang="en-US" b="1" baseline="-30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O</a:t>
              </a:r>
              <a:r>
                <a:rPr lang="en-US" sz="18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(g)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+  1/2 O</a:t>
              </a:r>
              <a:r>
                <a:rPr lang="en-US" b="1" baseline="-30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en-US" sz="1800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(g)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</a:t>
              </a:r>
              <a:r>
                <a:rPr lang="en-US" b="1">
                  <a:ea typeface="Times New Roman" pitchFamily="18" charset="0"/>
                  <a:cs typeface="Tahoma" pitchFamily="34" charset="0"/>
                  <a:sym typeface="Wingdings 3" pitchFamily="18" charset="2"/>
                </a:rPr>
                <a:t>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2NO (g)</a:t>
              </a:r>
            </a:p>
          </p:txBody>
        </p:sp>
      </p:grp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273050" y="260350"/>
            <a:ext cx="395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33400" indent="-533400" algn="just"/>
            <a:r>
              <a:rPr lang="th-TH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รวมสมการ  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3 </a:t>
            </a:r>
            <a:r>
              <a:rPr lang="th-TH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และ </a:t>
            </a:r>
            <a:r>
              <a:rPr lang="en-US" b="1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1</a:t>
            </a:r>
            <a:endParaRPr lang="en-US" sz="9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1" grpId="0" animBg="1"/>
      <p:bldP spid="67592" grpId="0" animBg="1"/>
      <p:bldP spid="6759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1438" y="1196975"/>
            <a:ext cx="3743325" cy="946150"/>
            <a:chOff x="1805" y="2704"/>
            <a:chExt cx="2358" cy="596"/>
          </a:xfrm>
        </p:grpSpPr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1805" y="2704"/>
              <a:ext cx="235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/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K</a:t>
              </a:r>
              <a:r>
                <a:rPr lang="en-US" b="1" baseline="-25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=   K</a:t>
              </a:r>
              <a:r>
                <a:rPr lang="en-US" b="1" baseline="-30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1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.   1</a:t>
              </a:r>
            </a:p>
            <a:p>
              <a:pPr algn="just"/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                    K</a:t>
              </a:r>
              <a:r>
                <a:rPr lang="en-US" b="1" baseline="-30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2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</a:p>
          </p:txBody>
        </p:sp>
        <p:sp>
          <p:nvSpPr>
            <p:cNvPr id="68613" name="Line 5"/>
            <p:cNvSpPr>
              <a:spLocks noChangeShapeType="1"/>
            </p:cNvSpPr>
            <p:nvPr/>
          </p:nvSpPr>
          <p:spPr bwMode="auto">
            <a:xfrm>
              <a:off x="3301" y="2992"/>
              <a:ext cx="2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576513" y="2997200"/>
            <a:ext cx="6048375" cy="1027113"/>
            <a:chOff x="1850" y="3473"/>
            <a:chExt cx="3810" cy="647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1850" y="3473"/>
              <a:ext cx="381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/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K</a:t>
              </a:r>
              <a:r>
                <a:rPr lang="en-US" b="1" baseline="-25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 = </a:t>
              </a:r>
              <a:r>
                <a:rPr lang="pl-PL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4.1 x 10</a:t>
              </a:r>
              <a:r>
                <a:rPr lang="pl-PL" b="1" baseline="30000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-31</a:t>
              </a:r>
              <a:r>
                <a:rPr lang="en-US" b="1">
                  <a:latin typeface="Tahoma" pitchFamily="34" charset="0"/>
                  <a:ea typeface="Times New Roman" pitchFamily="18" charset="0"/>
                  <a:cs typeface="Tahoma" pitchFamily="34" charset="0"/>
                </a:rPr>
                <a:t>  x        1 </a:t>
              </a:r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4254" y="3788"/>
              <a:ext cx="10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4209" y="3793"/>
              <a:ext cx="128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b="1">
                  <a:latin typeface="Tahoma" pitchFamily="34" charset="0"/>
                  <a:cs typeface="Tahoma" pitchFamily="34" charset="0"/>
                </a:rPr>
                <a:t>2.4 x 10</a:t>
              </a:r>
              <a:r>
                <a:rPr lang="pl-PL" b="1" baseline="30000">
                  <a:latin typeface="Tahoma" pitchFamily="34" charset="0"/>
                  <a:cs typeface="Tahoma" pitchFamily="34" charset="0"/>
                </a:rPr>
                <a:t>-18</a:t>
              </a:r>
            </a:p>
          </p:txBody>
        </p:sp>
      </p:grp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505075" y="4724400"/>
            <a:ext cx="554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l-PL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K</a:t>
            </a:r>
            <a:r>
              <a:rPr lang="en-US" sz="3600" b="1" baseline="-2500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    =    1.7 x  10 </a:t>
            </a:r>
            <a:r>
              <a:rPr lang="en-US" sz="3600" b="1" baseline="30000">
                <a:latin typeface="Tahoma" pitchFamily="34" charset="0"/>
                <a:ea typeface="Times New Roman" pitchFamily="18" charset="0"/>
                <a:cs typeface="Tahoma" pitchFamily="34" charset="0"/>
              </a:rPr>
              <a:t>-13</a:t>
            </a:r>
            <a:r>
              <a:rPr lang="en-US" sz="3600" b="1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</p:txBody>
      </p:sp>
      <p:sp>
        <p:nvSpPr>
          <p:cNvPr id="68620" name="WordArt 12"/>
          <p:cNvSpPr>
            <a:spLocks noChangeArrowheads="1" noChangeShapeType="1" noTextEdit="1"/>
          </p:cNvSpPr>
          <p:nvPr/>
        </p:nvSpPr>
        <p:spPr bwMode="auto">
          <a:xfrm>
            <a:off x="6681788" y="5516563"/>
            <a:ext cx="2305050" cy="868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คำตอบ</a:t>
            </a:r>
          </a:p>
        </p:txBody>
      </p:sp>
    </p:spTree>
    <p:extLst>
      <p:ext uri="{BB962C8B-B14F-4D97-AF65-F5344CB8AC3E}">
        <p14:creationId xmlns:p14="http://schemas.microsoft.com/office/powerpoint/2010/main" val="10377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  <p:bldP spid="6862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452406" y="428604"/>
            <a:ext cx="2643206" cy="58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47FF"/>
                    </a:gs>
                    <a:gs pos="13000">
                      <a:srgbClr val="000082"/>
                    </a:gs>
                    <a:gs pos="28000">
                      <a:srgbClr val="0047FF"/>
                    </a:gs>
                    <a:gs pos="42000">
                      <a:srgbClr val="000082"/>
                    </a:gs>
                    <a:gs pos="57001">
                      <a:srgbClr val="0047FF"/>
                    </a:gs>
                    <a:gs pos="72000">
                      <a:srgbClr val="000082"/>
                    </a:gs>
                    <a:gs pos="87000">
                      <a:srgbClr val="0047FF"/>
                    </a:gs>
                    <a:gs pos="100000">
                      <a:srgbClr val="000082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cs typeface="Tahoma"/>
              </a:rPr>
              <a:t>ตัวอย่าง</a:t>
            </a:r>
            <a:endParaRPr lang="th-TH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47FF"/>
                  </a:gs>
                  <a:gs pos="13000">
                    <a:srgbClr val="000082"/>
                  </a:gs>
                  <a:gs pos="28000">
                    <a:srgbClr val="0047FF"/>
                  </a:gs>
                  <a:gs pos="42000">
                    <a:srgbClr val="000082"/>
                  </a:gs>
                  <a:gs pos="57001">
                    <a:srgbClr val="0047FF"/>
                  </a:gs>
                  <a:gs pos="72000">
                    <a:srgbClr val="000082"/>
                  </a:gs>
                  <a:gs pos="87000">
                    <a:srgbClr val="0047FF"/>
                  </a:gs>
                  <a:gs pos="100000">
                    <a:srgbClr val="000082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380968" y="1357298"/>
            <a:ext cx="80724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 algn="just"/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1. H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+  F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2HF          ; K = 4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3H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+  3F</a:t>
            </a:r>
            <a:r>
              <a:rPr lang="en-US" b="1" baseline="-25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6HF                     ; K  = ?</a:t>
            </a:r>
            <a:b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(64)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4" name="รูปภาพ 3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50" y="1500174"/>
            <a:ext cx="664987" cy="228593"/>
          </a:xfrm>
          <a:prstGeom prst="rect">
            <a:avLst/>
          </a:prstGeom>
        </p:spPr>
      </p:pic>
      <p:pic>
        <p:nvPicPr>
          <p:cNvPr id="5" name="รูปภาพ 4" descr="ลูกศรสมดุล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50" y="2357430"/>
            <a:ext cx="664987" cy="228593"/>
          </a:xfrm>
          <a:prstGeom prst="rect">
            <a:avLst/>
          </a:prstGeom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3381364" y="571480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ในเอกสารที่แจก  หน้า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                                                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952472" y="3214686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33400" indent="-533400"/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คูณสมการเดิมด้วย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3                                          </a:t>
            </a:r>
            <a:endParaRPr lang="en-US" b="1" dirty="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การออกแบบเริ่มต้น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</TotalTime>
  <Words>4409</Words>
  <Application>Microsoft Office PowerPoint</Application>
  <PresentationFormat>กระดาษ A4 (210x297 มม.)</PresentationFormat>
  <Paragraphs>734</Paragraphs>
  <Slides>104</Slides>
  <Notes>11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104</vt:i4>
      </vt:variant>
    </vt:vector>
  </HeadingPairs>
  <TitlesOfParts>
    <vt:vector size="105" baseType="lpstr">
      <vt:lpstr>การออกแบบเริ่มต้น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Rio&amp;Umi 4ever together</dc:creator>
  <cp:lastModifiedBy>anusorn</cp:lastModifiedBy>
  <cp:revision>428</cp:revision>
  <cp:lastPrinted>2017-11-08T03:09:42Z</cp:lastPrinted>
  <dcterms:created xsi:type="dcterms:W3CDTF">2006-06-05T07:00:29Z</dcterms:created>
  <dcterms:modified xsi:type="dcterms:W3CDTF">2018-12-11T08:17:13Z</dcterms:modified>
</cp:coreProperties>
</file>