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sldIdLst>
    <p:sldId id="282" r:id="rId2"/>
    <p:sldId id="283" r:id="rId3"/>
    <p:sldId id="301" r:id="rId4"/>
    <p:sldId id="344" r:id="rId5"/>
    <p:sldId id="357" r:id="rId6"/>
    <p:sldId id="359" r:id="rId7"/>
    <p:sldId id="358" r:id="rId8"/>
    <p:sldId id="284" r:id="rId9"/>
    <p:sldId id="286" r:id="rId10"/>
    <p:sldId id="342" r:id="rId11"/>
    <p:sldId id="343" r:id="rId12"/>
    <p:sldId id="340" r:id="rId13"/>
    <p:sldId id="341" r:id="rId14"/>
    <p:sldId id="335" r:id="rId15"/>
    <p:sldId id="352" r:id="rId16"/>
    <p:sldId id="353" r:id="rId17"/>
    <p:sldId id="346" r:id="rId18"/>
    <p:sldId id="347" r:id="rId19"/>
    <p:sldId id="348" r:id="rId20"/>
    <p:sldId id="349" r:id="rId21"/>
    <p:sldId id="350" r:id="rId22"/>
    <p:sldId id="351" r:id="rId23"/>
    <p:sldId id="314" r:id="rId24"/>
    <p:sldId id="356" r:id="rId25"/>
    <p:sldId id="291" r:id="rId26"/>
    <p:sldId id="296" r:id="rId27"/>
    <p:sldId id="292" r:id="rId28"/>
    <p:sldId id="293" r:id="rId29"/>
    <p:sldId id="294" r:id="rId30"/>
    <p:sldId id="302" r:id="rId31"/>
    <p:sldId id="355" r:id="rId32"/>
    <p:sldId id="290" r:id="rId33"/>
    <p:sldId id="300" r:id="rId34"/>
    <p:sldId id="305" r:id="rId35"/>
    <p:sldId id="306" r:id="rId36"/>
    <p:sldId id="303" r:id="rId37"/>
    <p:sldId id="308" r:id="rId38"/>
    <p:sldId id="354" r:id="rId39"/>
    <p:sldId id="309" r:id="rId40"/>
    <p:sldId id="310" r:id="rId41"/>
    <p:sldId id="307" r:id="rId42"/>
    <p:sldId id="336" r:id="rId43"/>
    <p:sldId id="312" r:id="rId44"/>
    <p:sldId id="319" r:id="rId45"/>
    <p:sldId id="321" r:id="rId46"/>
    <p:sldId id="313" r:id="rId47"/>
    <p:sldId id="320" r:id="rId48"/>
    <p:sldId id="316" r:id="rId49"/>
    <p:sldId id="317" r:id="rId50"/>
    <p:sldId id="323" r:id="rId51"/>
    <p:sldId id="324" r:id="rId52"/>
    <p:sldId id="322" r:id="rId53"/>
    <p:sldId id="326" r:id="rId54"/>
    <p:sldId id="327" r:id="rId55"/>
    <p:sldId id="328" r:id="rId56"/>
    <p:sldId id="325" r:id="rId57"/>
    <p:sldId id="329" r:id="rId58"/>
    <p:sldId id="331" r:id="rId59"/>
    <p:sldId id="280" r:id="rId60"/>
  </p:sldIdLst>
  <p:sldSz cx="9144000" cy="6858000" type="screen4x3"/>
  <p:notesSz cx="6858000" cy="9144000"/>
  <p:defaultTextStyle>
    <a:defPPr>
      <a:defRPr lang="th-TH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ngsana New" pitchFamily="18" charset="-34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99"/>
    <a:srgbClr val="FFFF99"/>
    <a:srgbClr val="990000"/>
    <a:srgbClr val="800080"/>
    <a:srgbClr val="FF9900"/>
    <a:srgbClr val="66CCFF"/>
    <a:srgbClr val="CCCC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3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188E1-74F0-436E-91E4-21141472759F}" type="datetimeFigureOut">
              <a:rPr lang="th-TH" smtClean="0"/>
              <a:pPr/>
              <a:t>11/12/61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D8334-431C-4CC2-AE66-BD6BE50F9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870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8334-431C-4CC2-AE66-BD6BE50F9E0D}" type="slidenum">
              <a:rPr lang="th-TH" smtClean="0"/>
              <a:pPr/>
              <a:t>53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23539-9A6E-4833-B4C5-D094B666BF2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6AB3E-05CE-400A-AAC9-305B6E07FB6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DBEC3-4F38-4CA5-9E04-2D64C9F648C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33AE6-FCB7-4BB1-A4F7-C851C46EFEB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012F-4ACB-4B90-8937-C54DF8E7939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EAE9B-F09A-4E43-956C-1E28F1F99B6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35C24-E271-44EE-867F-59FC4022B5FD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C6AFD-983B-4654-8846-63E9316459B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D4A9E-6BAC-477C-B01F-5B8FFF6FF2E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7A0D8-0934-4B9A-B05F-369D74282BE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28E3B-C266-4E0C-A9E9-D7EEC9C73BC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600" b="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 b="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600" b="0"/>
            </a:lvl1pPr>
          </a:lstStyle>
          <a:p>
            <a:fld id="{2E4D735E-3E91-4D61-9B0A-22AAC801846E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th.wikipedia.org/wiki/%E0%B9%84%E0%B8%9F%E0%B8%A5%E0%B9%8C:Sulfuric-acid-2D-dimensions.sv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th.wikipedia.org/wiki/%E0%B9%84%E0%B8%9F%E0%B8%A5%E0%B9%8C:Sulfuric-acid-3D-vdW.png" TargetMode="Externa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533400" y="762000"/>
            <a:ext cx="8382000" cy="2209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696200" cy="137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h-TH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rowallia New"/>
                <a:cs typeface="Browallia New"/>
              </a:rPr>
              <a:t>  ปัจจัยที่มีผลต่อภาวะสมดุล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048000" y="4191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th-TH" sz="2800" b="0"/>
          </a:p>
        </p:txBody>
      </p:sp>
      <p:pic>
        <p:nvPicPr>
          <p:cNvPr id="28685" name="Picture 13" descr="สมดุลเคมี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00400"/>
            <a:ext cx="6477000" cy="256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ตัวเชื่อมต่อตรง 11"/>
          <p:cNvCxnSpPr/>
          <p:nvPr/>
        </p:nvCxnSpPr>
        <p:spPr bwMode="auto">
          <a:xfrm>
            <a:off x="3275856" y="2348880"/>
            <a:ext cx="1368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ตัวเชื่อมต่อตรง 13"/>
          <p:cNvCxnSpPr/>
          <p:nvPr/>
        </p:nvCxnSpPr>
        <p:spPr bwMode="auto">
          <a:xfrm>
            <a:off x="3275856" y="2636912"/>
            <a:ext cx="1368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3731" name="Picture 3" descr="C:\Documents and Settings\Administrator\My Documents\My Pictures\บีกเกอร์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1977931" cy="2592288"/>
          </a:xfrm>
          <a:prstGeom prst="rect">
            <a:avLst/>
          </a:prstGeom>
          <a:noFill/>
        </p:spPr>
      </p:pic>
      <p:pic>
        <p:nvPicPr>
          <p:cNvPr id="73732" name="Picture 4" descr="C:\Documents and Settings\Administrator\My Documents\My Pictures\รูปภาพ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2032873" cy="2664296"/>
          </a:xfrm>
          <a:prstGeom prst="rect">
            <a:avLst/>
          </a:prstGeom>
          <a:noFill/>
        </p:spPr>
      </p:pic>
      <p:cxnSp>
        <p:nvCxnSpPr>
          <p:cNvPr id="19" name="ตัวเชื่อมต่อตรง 18"/>
          <p:cNvCxnSpPr/>
          <p:nvPr/>
        </p:nvCxnSpPr>
        <p:spPr bwMode="auto">
          <a:xfrm>
            <a:off x="1331640" y="1941809"/>
            <a:ext cx="19442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ตัวเชื่อมต่อตรง 19"/>
          <p:cNvCxnSpPr/>
          <p:nvPr/>
        </p:nvCxnSpPr>
        <p:spPr bwMode="auto">
          <a:xfrm>
            <a:off x="4644008" y="1941809"/>
            <a:ext cx="2016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ตัวเชื่อมต่อตรง 21"/>
          <p:cNvCxnSpPr/>
          <p:nvPr/>
        </p:nvCxnSpPr>
        <p:spPr bwMode="auto">
          <a:xfrm>
            <a:off x="3491880" y="5921896"/>
            <a:ext cx="1368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ตัวเชื่อมต่อตรง 22"/>
          <p:cNvCxnSpPr/>
          <p:nvPr/>
        </p:nvCxnSpPr>
        <p:spPr bwMode="auto">
          <a:xfrm>
            <a:off x="3491880" y="6209928"/>
            <a:ext cx="1368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3" descr="C:\Documents and Settings\Administrator\My Documents\My Pictures\บีกเกอร์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977680"/>
            <a:ext cx="1977931" cy="2592288"/>
          </a:xfrm>
          <a:prstGeom prst="rect">
            <a:avLst/>
          </a:prstGeom>
          <a:noFill/>
        </p:spPr>
      </p:pic>
      <p:pic>
        <p:nvPicPr>
          <p:cNvPr id="25" name="Picture 4" descr="C:\Documents and Settings\Administrator\My Documents\My Pictures\รูปภาพ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93704"/>
            <a:ext cx="2032873" cy="2664296"/>
          </a:xfrm>
          <a:prstGeom prst="rect">
            <a:avLst/>
          </a:prstGeom>
          <a:noFill/>
        </p:spPr>
      </p:pic>
      <p:cxnSp>
        <p:nvCxnSpPr>
          <p:cNvPr id="26" name="ตัวเชื่อมต่อตรง 25"/>
          <p:cNvCxnSpPr/>
          <p:nvPr/>
        </p:nvCxnSpPr>
        <p:spPr bwMode="auto">
          <a:xfrm>
            <a:off x="1547664" y="5514825"/>
            <a:ext cx="19442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ตัวเชื่อมต่อตรง 26"/>
          <p:cNvCxnSpPr/>
          <p:nvPr/>
        </p:nvCxnSpPr>
        <p:spPr bwMode="auto">
          <a:xfrm>
            <a:off x="4860032" y="5514825"/>
            <a:ext cx="2016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ตัวเชื่อมต่อตรง 27"/>
          <p:cNvCxnSpPr/>
          <p:nvPr/>
        </p:nvCxnSpPr>
        <p:spPr bwMode="auto">
          <a:xfrm>
            <a:off x="1547664" y="4797152"/>
            <a:ext cx="19442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ลูกศรโค้งขึ้น 32"/>
          <p:cNvSpPr/>
          <p:nvPr/>
        </p:nvSpPr>
        <p:spPr bwMode="auto">
          <a:xfrm>
            <a:off x="3347864" y="5661248"/>
            <a:ext cx="1728192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ตัวเชื่อมต่อตรง 11"/>
          <p:cNvCxnSpPr/>
          <p:nvPr/>
        </p:nvCxnSpPr>
        <p:spPr bwMode="auto">
          <a:xfrm>
            <a:off x="3275856" y="3235600"/>
            <a:ext cx="1368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ตัวเชื่อมต่อตรง 13"/>
          <p:cNvCxnSpPr/>
          <p:nvPr/>
        </p:nvCxnSpPr>
        <p:spPr bwMode="auto">
          <a:xfrm>
            <a:off x="3275856" y="3523632"/>
            <a:ext cx="1368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3731" name="Picture 3" descr="C:\Documents and Settings\Administrator\My Documents\My Pictures\บีกเกอร์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91384"/>
            <a:ext cx="1977931" cy="2592288"/>
          </a:xfrm>
          <a:prstGeom prst="rect">
            <a:avLst/>
          </a:prstGeom>
          <a:noFill/>
        </p:spPr>
      </p:pic>
      <p:pic>
        <p:nvPicPr>
          <p:cNvPr id="73732" name="Picture 4" descr="C:\Documents and Settings\Administrator\My Documents\My Pictures\รูปภาพ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07408"/>
            <a:ext cx="2032873" cy="2664296"/>
          </a:xfrm>
          <a:prstGeom prst="rect">
            <a:avLst/>
          </a:prstGeom>
          <a:noFill/>
        </p:spPr>
      </p:pic>
      <p:cxnSp>
        <p:nvCxnSpPr>
          <p:cNvPr id="19" name="ตัวเชื่อมต่อตรง 18"/>
          <p:cNvCxnSpPr/>
          <p:nvPr/>
        </p:nvCxnSpPr>
        <p:spPr bwMode="auto">
          <a:xfrm>
            <a:off x="1331640" y="2828529"/>
            <a:ext cx="19442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ตัวเชื่อมต่อตรง 19"/>
          <p:cNvCxnSpPr/>
          <p:nvPr/>
        </p:nvCxnSpPr>
        <p:spPr bwMode="auto">
          <a:xfrm>
            <a:off x="4644008" y="2828529"/>
            <a:ext cx="2016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ตัวเชื่อมต่อตรง 14"/>
          <p:cNvCxnSpPr/>
          <p:nvPr/>
        </p:nvCxnSpPr>
        <p:spPr bwMode="auto">
          <a:xfrm>
            <a:off x="1331640" y="2434743"/>
            <a:ext cx="19442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ตัวเชื่อมต่อตรง 15"/>
          <p:cNvCxnSpPr/>
          <p:nvPr/>
        </p:nvCxnSpPr>
        <p:spPr bwMode="auto">
          <a:xfrm>
            <a:off x="4671718" y="2443512"/>
            <a:ext cx="19442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99792" y="4653136"/>
            <a:ext cx="3024336" cy="52322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สมดุลใหม่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1752600" cy="64135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จากปฏิกิริยา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2362200" y="14478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505200" y="9144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สมดุลที่เวลา t</a:t>
            </a:r>
            <a:r>
              <a:rPr lang="th-TH" baseline="-25000"/>
              <a:t>1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4114800"/>
            <a:ext cx="5410200" cy="641350"/>
            <a:chOff x="1488" y="2592"/>
            <a:chExt cx="3408" cy="404"/>
          </a:xfrm>
        </p:grpSpPr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1488" y="2640"/>
              <a:ext cx="3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4416" y="25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เวลา</a:t>
              </a:r>
              <a:endParaRPr lang="th-TH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828800" y="838200"/>
            <a:ext cx="838200" cy="2911475"/>
            <a:chOff x="1152" y="528"/>
            <a:chExt cx="528" cy="1834"/>
          </a:xfrm>
        </p:grpSpPr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1440" y="22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1440" y="18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1440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1440" y="110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1296" y="528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[  ]</a:t>
              </a:r>
              <a:endParaRPr lang="th-TH"/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1152" y="2064"/>
              <a:ext cx="2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500"/>
                <a:t>0.1</a:t>
              </a:r>
              <a:endParaRPr lang="th-TH" sz="2500"/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1152" y="1680"/>
              <a:ext cx="2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500"/>
                <a:t>0.2</a:t>
              </a:r>
              <a:endParaRPr lang="th-TH" sz="2500"/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1152" y="1296"/>
              <a:ext cx="2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500"/>
                <a:t>0.3</a:t>
              </a:r>
              <a:endParaRPr lang="th-TH" sz="2500"/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1152" y="960"/>
              <a:ext cx="2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500"/>
                <a:t>0.4</a:t>
              </a:r>
              <a:endParaRPr lang="th-TH" sz="2500"/>
            </a:p>
          </p:txBody>
        </p:sp>
      </p:grp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3048000" y="3429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/>
              <a:t>M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590800" y="1828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/>
              <a:t>R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733800" y="1905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/>
              <a:t>N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124200" y="2971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/>
              <a:t>P</a:t>
            </a: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3733800" y="19050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581400" y="40386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t</a:t>
            </a:r>
            <a:r>
              <a:rPr lang="th-TH" baseline="-25000"/>
              <a:t>1</a:t>
            </a:r>
            <a:endParaRPr lang="th-TH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04800" y="4800600"/>
            <a:ext cx="2133600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เมื่อเติม M </a:t>
            </a:r>
            <a:r>
              <a:rPr lang="th-TH">
                <a:solidFill>
                  <a:srgbClr val="0000FF"/>
                </a:solidFill>
              </a:rPr>
              <a:t>ที่ t</a:t>
            </a:r>
            <a:r>
              <a:rPr lang="th-TH" baseline="-25000">
                <a:solidFill>
                  <a:srgbClr val="0000FF"/>
                </a:solidFill>
              </a:rPr>
              <a:t>2</a:t>
            </a:r>
            <a:r>
              <a:rPr lang="th-TH"/>
              <a:t> 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5638800" y="57150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[N] </a:t>
            </a:r>
            <a:r>
              <a:rPr lang="th-TH"/>
              <a:t>และ</a:t>
            </a:r>
            <a:r>
              <a:rPr lang="en-US"/>
              <a:t> [P]  เพิ่มขึ้น</a:t>
            </a:r>
            <a:endParaRPr lang="th-TH" baseline="-25000"/>
          </a:p>
        </p:txBody>
      </p:sp>
      <p:sp>
        <p:nvSpPr>
          <p:cNvPr id="24615" name="Freeform 39"/>
          <p:cNvSpPr>
            <a:spLocks/>
          </p:cNvSpPr>
          <p:nvPr/>
        </p:nvSpPr>
        <p:spPr bwMode="auto">
          <a:xfrm>
            <a:off x="2362200" y="2349500"/>
            <a:ext cx="2286000" cy="1841500"/>
          </a:xfrm>
          <a:custGeom>
            <a:avLst/>
            <a:gdLst/>
            <a:ahLst/>
            <a:cxnLst>
              <a:cxn ang="0">
                <a:pos x="0" y="1160"/>
              </a:cxn>
              <a:cxn ang="0">
                <a:pos x="96" y="728"/>
              </a:cxn>
              <a:cxn ang="0">
                <a:pos x="288" y="344"/>
              </a:cxn>
              <a:cxn ang="0">
                <a:pos x="672" y="56"/>
              </a:cxn>
              <a:cxn ang="0">
                <a:pos x="864" y="8"/>
              </a:cxn>
              <a:cxn ang="0">
                <a:pos x="960" y="8"/>
              </a:cxn>
              <a:cxn ang="0">
                <a:pos x="1104" y="8"/>
              </a:cxn>
              <a:cxn ang="0">
                <a:pos x="1440" y="8"/>
              </a:cxn>
            </a:cxnLst>
            <a:rect l="0" t="0" r="r" b="b"/>
            <a:pathLst>
              <a:path w="1440" h="1160">
                <a:moveTo>
                  <a:pt x="0" y="1160"/>
                </a:moveTo>
                <a:cubicBezTo>
                  <a:pt x="24" y="1012"/>
                  <a:pt x="48" y="864"/>
                  <a:pt x="96" y="728"/>
                </a:cubicBezTo>
                <a:cubicBezTo>
                  <a:pt x="144" y="592"/>
                  <a:pt x="192" y="456"/>
                  <a:pt x="288" y="344"/>
                </a:cubicBezTo>
                <a:cubicBezTo>
                  <a:pt x="384" y="232"/>
                  <a:pt x="576" y="112"/>
                  <a:pt x="672" y="56"/>
                </a:cubicBezTo>
                <a:cubicBezTo>
                  <a:pt x="768" y="0"/>
                  <a:pt x="816" y="16"/>
                  <a:pt x="864" y="8"/>
                </a:cubicBezTo>
                <a:cubicBezTo>
                  <a:pt x="912" y="0"/>
                  <a:pt x="920" y="8"/>
                  <a:pt x="960" y="8"/>
                </a:cubicBezTo>
                <a:cubicBezTo>
                  <a:pt x="1000" y="8"/>
                  <a:pt x="1024" y="8"/>
                  <a:pt x="1104" y="8"/>
                </a:cubicBezTo>
                <a:cubicBezTo>
                  <a:pt x="1184" y="8"/>
                  <a:pt x="1312" y="8"/>
                  <a:pt x="1440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4618" name="Freeform 42"/>
          <p:cNvSpPr>
            <a:spLocks/>
          </p:cNvSpPr>
          <p:nvPr/>
        </p:nvSpPr>
        <p:spPr bwMode="auto">
          <a:xfrm>
            <a:off x="2362200" y="1752600"/>
            <a:ext cx="2286000" cy="1244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92"/>
              </a:cxn>
              <a:cxn ang="0">
                <a:pos x="288" y="480"/>
              </a:cxn>
              <a:cxn ang="0">
                <a:pos x="480" y="672"/>
              </a:cxn>
              <a:cxn ang="0">
                <a:pos x="672" y="768"/>
              </a:cxn>
              <a:cxn ang="0">
                <a:pos x="864" y="768"/>
              </a:cxn>
              <a:cxn ang="0">
                <a:pos x="1056" y="768"/>
              </a:cxn>
              <a:cxn ang="0">
                <a:pos x="1440" y="768"/>
              </a:cxn>
            </a:cxnLst>
            <a:rect l="0" t="0" r="r" b="b"/>
            <a:pathLst>
              <a:path w="1440" h="784">
                <a:moveTo>
                  <a:pt x="0" y="0"/>
                </a:moveTo>
                <a:cubicBezTo>
                  <a:pt x="24" y="56"/>
                  <a:pt x="48" y="112"/>
                  <a:pt x="96" y="192"/>
                </a:cubicBezTo>
                <a:cubicBezTo>
                  <a:pt x="144" y="272"/>
                  <a:pt x="224" y="400"/>
                  <a:pt x="288" y="480"/>
                </a:cubicBezTo>
                <a:cubicBezTo>
                  <a:pt x="352" y="560"/>
                  <a:pt x="416" y="624"/>
                  <a:pt x="480" y="672"/>
                </a:cubicBezTo>
                <a:cubicBezTo>
                  <a:pt x="544" y="720"/>
                  <a:pt x="608" y="752"/>
                  <a:pt x="672" y="768"/>
                </a:cubicBezTo>
                <a:cubicBezTo>
                  <a:pt x="736" y="784"/>
                  <a:pt x="800" y="768"/>
                  <a:pt x="864" y="768"/>
                </a:cubicBezTo>
                <a:cubicBezTo>
                  <a:pt x="928" y="768"/>
                  <a:pt x="960" y="768"/>
                  <a:pt x="1056" y="768"/>
                </a:cubicBezTo>
                <a:cubicBezTo>
                  <a:pt x="1152" y="768"/>
                  <a:pt x="1296" y="768"/>
                  <a:pt x="1440" y="76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2362200" y="2946400"/>
            <a:ext cx="2286000" cy="1244600"/>
          </a:xfrm>
          <a:custGeom>
            <a:avLst/>
            <a:gdLst/>
            <a:ahLst/>
            <a:cxnLst>
              <a:cxn ang="0">
                <a:pos x="0" y="784"/>
              </a:cxn>
              <a:cxn ang="0">
                <a:pos x="144" y="496"/>
              </a:cxn>
              <a:cxn ang="0">
                <a:pos x="336" y="304"/>
              </a:cxn>
              <a:cxn ang="0">
                <a:pos x="624" y="112"/>
              </a:cxn>
              <a:cxn ang="0">
                <a:pos x="864" y="16"/>
              </a:cxn>
              <a:cxn ang="0">
                <a:pos x="1104" y="16"/>
              </a:cxn>
              <a:cxn ang="0">
                <a:pos x="1440" y="16"/>
              </a:cxn>
            </a:cxnLst>
            <a:rect l="0" t="0" r="r" b="b"/>
            <a:pathLst>
              <a:path w="1440" h="784">
                <a:moveTo>
                  <a:pt x="0" y="784"/>
                </a:moveTo>
                <a:cubicBezTo>
                  <a:pt x="44" y="680"/>
                  <a:pt x="88" y="576"/>
                  <a:pt x="144" y="496"/>
                </a:cubicBezTo>
                <a:cubicBezTo>
                  <a:pt x="200" y="416"/>
                  <a:pt x="256" y="368"/>
                  <a:pt x="336" y="304"/>
                </a:cubicBezTo>
                <a:cubicBezTo>
                  <a:pt x="416" y="240"/>
                  <a:pt x="536" y="160"/>
                  <a:pt x="624" y="112"/>
                </a:cubicBezTo>
                <a:cubicBezTo>
                  <a:pt x="712" y="64"/>
                  <a:pt x="784" y="32"/>
                  <a:pt x="864" y="16"/>
                </a:cubicBezTo>
                <a:cubicBezTo>
                  <a:pt x="944" y="0"/>
                  <a:pt x="1008" y="16"/>
                  <a:pt x="1104" y="16"/>
                </a:cubicBezTo>
                <a:cubicBezTo>
                  <a:pt x="1200" y="16"/>
                  <a:pt x="1320" y="16"/>
                  <a:pt x="144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4620" name="Freeform 44"/>
          <p:cNvSpPr>
            <a:spLocks/>
          </p:cNvSpPr>
          <p:nvPr/>
        </p:nvSpPr>
        <p:spPr bwMode="auto">
          <a:xfrm>
            <a:off x="2362200" y="2971800"/>
            <a:ext cx="2286000" cy="69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88"/>
              </a:cxn>
              <a:cxn ang="0">
                <a:pos x="432" y="384"/>
              </a:cxn>
              <a:cxn ang="0">
                <a:pos x="864" y="432"/>
              </a:cxn>
              <a:cxn ang="0">
                <a:pos x="960" y="432"/>
              </a:cxn>
              <a:cxn ang="0">
                <a:pos x="1296" y="432"/>
              </a:cxn>
              <a:cxn ang="0">
                <a:pos x="1440" y="432"/>
              </a:cxn>
            </a:cxnLst>
            <a:rect l="0" t="0" r="r" b="b"/>
            <a:pathLst>
              <a:path w="1440" h="440">
                <a:moveTo>
                  <a:pt x="0" y="0"/>
                </a:moveTo>
                <a:cubicBezTo>
                  <a:pt x="60" y="112"/>
                  <a:pt x="120" y="224"/>
                  <a:pt x="192" y="288"/>
                </a:cubicBezTo>
                <a:cubicBezTo>
                  <a:pt x="264" y="352"/>
                  <a:pt x="320" y="360"/>
                  <a:pt x="432" y="384"/>
                </a:cubicBezTo>
                <a:cubicBezTo>
                  <a:pt x="544" y="408"/>
                  <a:pt x="776" y="424"/>
                  <a:pt x="864" y="432"/>
                </a:cubicBezTo>
                <a:cubicBezTo>
                  <a:pt x="952" y="440"/>
                  <a:pt x="888" y="432"/>
                  <a:pt x="960" y="432"/>
                </a:cubicBezTo>
                <a:cubicBezTo>
                  <a:pt x="1032" y="432"/>
                  <a:pt x="1216" y="432"/>
                  <a:pt x="1296" y="432"/>
                </a:cubicBezTo>
                <a:cubicBezTo>
                  <a:pt x="1376" y="432"/>
                  <a:pt x="1408" y="432"/>
                  <a:pt x="1440" y="4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124200" y="304800"/>
            <a:ext cx="5733624" cy="523875"/>
            <a:chOff x="1968" y="2976"/>
            <a:chExt cx="2892" cy="330"/>
          </a:xfrm>
        </p:grpSpPr>
        <p:sp>
          <p:nvSpPr>
            <p:cNvPr id="24623" name="Text Box 47"/>
            <p:cNvSpPr txBox="1">
              <a:spLocks noChangeArrowheads="1"/>
            </p:cNvSpPr>
            <p:nvPr/>
          </p:nvSpPr>
          <p:spPr bwMode="auto">
            <a:xfrm>
              <a:off x="1968" y="2976"/>
              <a:ext cx="1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2R   +   M</a:t>
              </a:r>
            </a:p>
          </p:txBody>
        </p:sp>
        <p:sp>
          <p:nvSpPr>
            <p:cNvPr id="24627" name="Text Box 51"/>
            <p:cNvSpPr txBox="1">
              <a:spLocks noChangeArrowheads="1"/>
            </p:cNvSpPr>
            <p:nvPr/>
          </p:nvSpPr>
          <p:spPr bwMode="auto">
            <a:xfrm>
              <a:off x="3600" y="2976"/>
              <a:ext cx="12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2P   +   3N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4419600" y="1905000"/>
            <a:ext cx="533400" cy="2774950"/>
            <a:chOff x="2784" y="1200"/>
            <a:chExt cx="336" cy="1748"/>
          </a:xfrm>
        </p:grpSpPr>
        <p:sp>
          <p:nvSpPr>
            <p:cNvPr id="24628" name="Text Box 52"/>
            <p:cNvSpPr txBox="1">
              <a:spLocks noChangeArrowheads="1"/>
            </p:cNvSpPr>
            <p:nvPr/>
          </p:nvSpPr>
          <p:spPr bwMode="auto">
            <a:xfrm>
              <a:off x="2784" y="2544"/>
              <a:ext cx="3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/>
                <a:t>t</a:t>
              </a:r>
              <a:r>
                <a:rPr lang="th-TH" baseline="-25000"/>
                <a:t>2</a:t>
              </a:r>
              <a:endParaRPr lang="th-TH"/>
            </a:p>
          </p:txBody>
        </p:sp>
        <p:grpSp>
          <p:nvGrpSpPr>
            <p:cNvPr id="6" name="Group 70"/>
            <p:cNvGrpSpPr>
              <a:grpSpLocks/>
            </p:cNvGrpSpPr>
            <p:nvPr/>
          </p:nvGrpSpPr>
          <p:grpSpPr bwMode="auto">
            <a:xfrm>
              <a:off x="2928" y="1200"/>
              <a:ext cx="0" cy="1440"/>
              <a:chOff x="2928" y="1200"/>
              <a:chExt cx="0" cy="1440"/>
            </a:xfrm>
          </p:grpSpPr>
          <p:sp>
            <p:nvSpPr>
              <p:cNvPr id="24614" name="Line 38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 flipV="1">
                <a:off x="2928" y="187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48200" y="1828800"/>
            <a:ext cx="2667000" cy="2851150"/>
            <a:chOff x="2928" y="1152"/>
            <a:chExt cx="1680" cy="1796"/>
          </a:xfrm>
        </p:grpSpPr>
        <p:sp>
          <p:nvSpPr>
            <p:cNvPr id="24635" name="Text Box 59"/>
            <p:cNvSpPr txBox="1">
              <a:spLocks noChangeArrowheads="1"/>
            </p:cNvSpPr>
            <p:nvPr/>
          </p:nvSpPr>
          <p:spPr bwMode="auto">
            <a:xfrm>
              <a:off x="4080" y="17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/>
                <a:t>M</a:t>
              </a:r>
            </a:p>
          </p:txBody>
        </p:sp>
        <p:sp>
          <p:nvSpPr>
            <p:cNvPr id="24636" name="Text Box 60"/>
            <p:cNvSpPr txBox="1">
              <a:spLocks noChangeArrowheads="1"/>
            </p:cNvSpPr>
            <p:nvPr/>
          </p:nvSpPr>
          <p:spPr bwMode="auto">
            <a:xfrm>
              <a:off x="4272" y="11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/>
                <a:t>N</a:t>
              </a:r>
            </a:p>
          </p:txBody>
        </p:sp>
        <p:sp>
          <p:nvSpPr>
            <p:cNvPr id="24638" name="Text Box 62"/>
            <p:cNvSpPr txBox="1">
              <a:spLocks noChangeArrowheads="1"/>
            </p:cNvSpPr>
            <p:nvPr/>
          </p:nvSpPr>
          <p:spPr bwMode="auto">
            <a:xfrm>
              <a:off x="4272" y="1584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/>
                <a:t>P</a:t>
              </a:r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2928" y="1200"/>
              <a:ext cx="1344" cy="1748"/>
              <a:chOff x="2928" y="1200"/>
              <a:chExt cx="1344" cy="1748"/>
            </a:xfrm>
          </p:grpSpPr>
          <p:sp>
            <p:nvSpPr>
              <p:cNvPr id="24631" name="Line 55"/>
              <p:cNvSpPr>
                <a:spLocks noChangeShapeType="1"/>
              </p:cNvSpPr>
              <p:nvPr/>
            </p:nvSpPr>
            <p:spPr bwMode="auto">
              <a:xfrm>
                <a:off x="3552" y="1200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4632" name="Text Box 56"/>
              <p:cNvSpPr txBox="1">
                <a:spLocks noChangeArrowheads="1"/>
              </p:cNvSpPr>
              <p:nvPr/>
            </p:nvSpPr>
            <p:spPr bwMode="auto">
              <a:xfrm>
                <a:off x="3456" y="2544"/>
                <a:ext cx="3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/>
                  <a:t>t</a:t>
                </a:r>
                <a:r>
                  <a:rPr lang="th-TH" baseline="-25000"/>
                  <a:t>3</a:t>
                </a:r>
                <a:endParaRPr lang="th-TH"/>
              </a:p>
            </p:txBody>
          </p:sp>
          <p:grpSp>
            <p:nvGrpSpPr>
              <p:cNvPr id="9" name="Group 72"/>
              <p:cNvGrpSpPr>
                <a:grpSpLocks/>
              </p:cNvGrpSpPr>
              <p:nvPr/>
            </p:nvGrpSpPr>
            <p:grpSpPr bwMode="auto">
              <a:xfrm>
                <a:off x="2928" y="1336"/>
                <a:ext cx="1344" cy="928"/>
                <a:chOff x="2928" y="1336"/>
                <a:chExt cx="1344" cy="928"/>
              </a:xfrm>
            </p:grpSpPr>
            <p:sp>
              <p:nvSpPr>
                <p:cNvPr id="24633" name="Freeform 57"/>
                <p:cNvSpPr>
                  <a:spLocks/>
                </p:cNvSpPr>
                <p:nvPr/>
              </p:nvSpPr>
              <p:spPr bwMode="auto">
                <a:xfrm>
                  <a:off x="2928" y="1336"/>
                  <a:ext cx="1296" cy="152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96" y="104"/>
                    </a:cxn>
                    <a:cxn ang="0">
                      <a:pos x="240" y="56"/>
                    </a:cxn>
                    <a:cxn ang="0">
                      <a:pos x="432" y="8"/>
                    </a:cxn>
                    <a:cxn ang="0">
                      <a:pos x="624" y="8"/>
                    </a:cxn>
                    <a:cxn ang="0">
                      <a:pos x="768" y="8"/>
                    </a:cxn>
                    <a:cxn ang="0">
                      <a:pos x="1296" y="8"/>
                    </a:cxn>
                  </a:cxnLst>
                  <a:rect l="0" t="0" r="r" b="b"/>
                  <a:pathLst>
                    <a:path w="1296" h="152">
                      <a:moveTo>
                        <a:pt x="0" y="152"/>
                      </a:moveTo>
                      <a:cubicBezTo>
                        <a:pt x="28" y="136"/>
                        <a:pt x="56" y="120"/>
                        <a:pt x="96" y="104"/>
                      </a:cubicBezTo>
                      <a:cubicBezTo>
                        <a:pt x="136" y="88"/>
                        <a:pt x="184" y="72"/>
                        <a:pt x="240" y="56"/>
                      </a:cubicBezTo>
                      <a:cubicBezTo>
                        <a:pt x="296" y="40"/>
                        <a:pt x="368" y="16"/>
                        <a:pt x="432" y="8"/>
                      </a:cubicBezTo>
                      <a:cubicBezTo>
                        <a:pt x="496" y="0"/>
                        <a:pt x="568" y="8"/>
                        <a:pt x="624" y="8"/>
                      </a:cubicBezTo>
                      <a:cubicBezTo>
                        <a:pt x="680" y="8"/>
                        <a:pt x="656" y="8"/>
                        <a:pt x="768" y="8"/>
                      </a:cubicBezTo>
                      <a:cubicBezTo>
                        <a:pt x="880" y="8"/>
                        <a:pt x="1088" y="8"/>
                        <a:pt x="1296" y="8"/>
                      </a:cubicBezTo>
                    </a:path>
                  </a:pathLst>
                </a:custGeom>
                <a:noFill/>
                <a:ln w="38100" cmpd="sng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4634" name="Freeform 58"/>
                <p:cNvSpPr>
                  <a:spLocks/>
                </p:cNvSpPr>
                <p:nvPr/>
              </p:nvSpPr>
              <p:spPr bwMode="auto">
                <a:xfrm>
                  <a:off x="2928" y="1872"/>
                  <a:ext cx="1296" cy="2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44"/>
                    </a:cxn>
                    <a:cxn ang="0">
                      <a:pos x="288" y="240"/>
                    </a:cxn>
                    <a:cxn ang="0">
                      <a:pos x="624" y="240"/>
                    </a:cxn>
                    <a:cxn ang="0">
                      <a:pos x="864" y="24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56">
                      <a:moveTo>
                        <a:pt x="0" y="0"/>
                      </a:moveTo>
                      <a:cubicBezTo>
                        <a:pt x="24" y="52"/>
                        <a:pt x="48" y="104"/>
                        <a:pt x="96" y="144"/>
                      </a:cubicBezTo>
                      <a:cubicBezTo>
                        <a:pt x="144" y="184"/>
                        <a:pt x="200" y="224"/>
                        <a:pt x="288" y="240"/>
                      </a:cubicBezTo>
                      <a:cubicBezTo>
                        <a:pt x="376" y="256"/>
                        <a:pt x="528" y="240"/>
                        <a:pt x="624" y="240"/>
                      </a:cubicBezTo>
                      <a:cubicBezTo>
                        <a:pt x="720" y="240"/>
                        <a:pt x="752" y="240"/>
                        <a:pt x="864" y="240"/>
                      </a:cubicBezTo>
                      <a:cubicBezTo>
                        <a:pt x="976" y="240"/>
                        <a:pt x="1224" y="240"/>
                        <a:pt x="1296" y="240"/>
                      </a:cubicBezTo>
                    </a:path>
                  </a:pathLst>
                </a:custGeom>
                <a:noFill/>
                <a:ln w="38100" cmpd="sng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4637" name="Freeform 61"/>
                <p:cNvSpPr>
                  <a:spLocks/>
                </p:cNvSpPr>
                <p:nvPr/>
              </p:nvSpPr>
              <p:spPr bwMode="auto">
                <a:xfrm>
                  <a:off x="2928" y="1720"/>
                  <a:ext cx="1344" cy="152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96" y="56"/>
                    </a:cxn>
                    <a:cxn ang="0">
                      <a:pos x="480" y="8"/>
                    </a:cxn>
                    <a:cxn ang="0">
                      <a:pos x="624" y="8"/>
                    </a:cxn>
                    <a:cxn ang="0">
                      <a:pos x="912" y="8"/>
                    </a:cxn>
                    <a:cxn ang="0">
                      <a:pos x="1344" y="8"/>
                    </a:cxn>
                  </a:cxnLst>
                  <a:rect l="0" t="0" r="r" b="b"/>
                  <a:pathLst>
                    <a:path w="1344" h="152">
                      <a:moveTo>
                        <a:pt x="0" y="152"/>
                      </a:moveTo>
                      <a:cubicBezTo>
                        <a:pt x="8" y="116"/>
                        <a:pt x="16" y="80"/>
                        <a:pt x="96" y="56"/>
                      </a:cubicBezTo>
                      <a:cubicBezTo>
                        <a:pt x="176" y="32"/>
                        <a:pt x="392" y="16"/>
                        <a:pt x="480" y="8"/>
                      </a:cubicBezTo>
                      <a:cubicBezTo>
                        <a:pt x="568" y="0"/>
                        <a:pt x="552" y="8"/>
                        <a:pt x="624" y="8"/>
                      </a:cubicBezTo>
                      <a:cubicBezTo>
                        <a:pt x="696" y="8"/>
                        <a:pt x="792" y="8"/>
                        <a:pt x="912" y="8"/>
                      </a:cubicBezTo>
                      <a:cubicBezTo>
                        <a:pt x="1032" y="8"/>
                        <a:pt x="1188" y="8"/>
                        <a:pt x="1344" y="8"/>
                      </a:cubicBezTo>
                    </a:path>
                  </a:pathLst>
                </a:custGeom>
                <a:noFill/>
                <a:ln w="38100" cmpd="sng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4640" name="Freeform 64"/>
                <p:cNvSpPr>
                  <a:spLocks/>
                </p:cNvSpPr>
                <p:nvPr/>
              </p:nvSpPr>
              <p:spPr bwMode="auto">
                <a:xfrm>
                  <a:off x="2928" y="1872"/>
                  <a:ext cx="1296" cy="3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144"/>
                    </a:cxn>
                    <a:cxn ang="0">
                      <a:pos x="144" y="240"/>
                    </a:cxn>
                    <a:cxn ang="0">
                      <a:pos x="240" y="288"/>
                    </a:cxn>
                    <a:cxn ang="0">
                      <a:pos x="336" y="336"/>
                    </a:cxn>
                    <a:cxn ang="0">
                      <a:pos x="528" y="384"/>
                    </a:cxn>
                    <a:cxn ang="0">
                      <a:pos x="624" y="384"/>
                    </a:cxn>
                    <a:cxn ang="0">
                      <a:pos x="1296" y="384"/>
                    </a:cxn>
                  </a:cxnLst>
                  <a:rect l="0" t="0" r="r" b="b"/>
                  <a:pathLst>
                    <a:path w="1296" h="392">
                      <a:moveTo>
                        <a:pt x="0" y="0"/>
                      </a:moveTo>
                      <a:cubicBezTo>
                        <a:pt x="12" y="52"/>
                        <a:pt x="24" y="104"/>
                        <a:pt x="48" y="144"/>
                      </a:cubicBezTo>
                      <a:cubicBezTo>
                        <a:pt x="72" y="184"/>
                        <a:pt x="112" y="216"/>
                        <a:pt x="144" y="240"/>
                      </a:cubicBezTo>
                      <a:cubicBezTo>
                        <a:pt x="176" y="264"/>
                        <a:pt x="208" y="272"/>
                        <a:pt x="240" y="288"/>
                      </a:cubicBezTo>
                      <a:cubicBezTo>
                        <a:pt x="272" y="304"/>
                        <a:pt x="288" y="320"/>
                        <a:pt x="336" y="336"/>
                      </a:cubicBezTo>
                      <a:cubicBezTo>
                        <a:pt x="384" y="352"/>
                        <a:pt x="480" y="376"/>
                        <a:pt x="528" y="384"/>
                      </a:cubicBezTo>
                      <a:cubicBezTo>
                        <a:pt x="576" y="392"/>
                        <a:pt x="496" y="384"/>
                        <a:pt x="624" y="384"/>
                      </a:cubicBezTo>
                      <a:cubicBezTo>
                        <a:pt x="752" y="384"/>
                        <a:pt x="1024" y="384"/>
                        <a:pt x="1296" y="384"/>
                      </a:cubicBezTo>
                    </a:path>
                  </a:pathLst>
                </a:custGeom>
                <a:noFill/>
                <a:ln w="38100" cmpd="sng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4641" name="Text Box 65"/>
            <p:cNvSpPr txBox="1">
              <a:spLocks noChangeArrowheads="1"/>
            </p:cNvSpPr>
            <p:nvPr/>
          </p:nvSpPr>
          <p:spPr bwMode="auto">
            <a:xfrm>
              <a:off x="4080" y="2160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/>
                <a:t>R</a:t>
              </a:r>
            </a:p>
          </p:txBody>
        </p:sp>
      </p:grp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304800" y="5715000"/>
            <a:ext cx="12954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[  ] </a:t>
            </a:r>
            <a:r>
              <a:rPr lang="th-TH"/>
              <a:t>ที่ t</a:t>
            </a:r>
            <a:r>
              <a:rPr lang="th-TH" baseline="-25000"/>
              <a:t>3</a:t>
            </a:r>
            <a:r>
              <a:rPr lang="th-TH"/>
              <a:t> </a:t>
            </a:r>
          </a:p>
        </p:txBody>
      </p:sp>
      <p:sp>
        <p:nvSpPr>
          <p:cNvPr id="24643" name="Text Box 67"/>
          <p:cNvSpPr txBox="1">
            <a:spLocks noChangeArrowheads="1"/>
          </p:cNvSpPr>
          <p:nvPr/>
        </p:nvSpPr>
        <p:spPr bwMode="auto">
          <a:xfrm>
            <a:off x="2743200" y="4800600"/>
            <a:ext cx="4267200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สมดุลจะเลื่อนไปข้างหน้ามากขึ้น</a:t>
            </a:r>
            <a:endParaRPr lang="th-TH" baseline="-25000"/>
          </a:p>
        </p:txBody>
      </p: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1981200" y="57150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[M] </a:t>
            </a:r>
            <a:r>
              <a:rPr lang="th-TH"/>
              <a:t>เพิ่มขึ้น</a:t>
            </a:r>
            <a:endParaRPr lang="th-TH" baseline="-25000"/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3810000" y="5715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[R] </a:t>
            </a:r>
            <a:r>
              <a:rPr lang="th-TH"/>
              <a:t>ลดลง</a:t>
            </a:r>
            <a:endParaRPr lang="th-TH" baseline="-25000"/>
          </a:p>
        </p:txBody>
      </p:sp>
      <p:pic>
        <p:nvPicPr>
          <p:cNvPr id="58" name="รูปภาพ 57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8138" y="357166"/>
            <a:ext cx="642942" cy="38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9" grpId="0" animBg="1" autoUpdateAnimBg="0"/>
      <p:bldP spid="24613" grpId="0" autoUpdateAnimBg="0"/>
      <p:bldP spid="24642" grpId="0" animBg="1" autoUpdateAnimBg="0"/>
      <p:bldP spid="24643" grpId="0" animBg="1" autoUpdateAnimBg="0"/>
      <p:bldP spid="24644" grpId="0" autoUpdateAnimBg="0"/>
      <p:bldP spid="2464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Disturbing_Equilibr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6691329" cy="50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1071538" y="5715016"/>
            <a:ext cx="1844278" cy="646331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เมื่อเติม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th-TH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/>
          <p:cNvSpPr txBox="1">
            <a:spLocks noChangeArrowheads="1"/>
          </p:cNvSpPr>
          <p:nvPr/>
        </p:nvSpPr>
        <p:spPr bwMode="auto">
          <a:xfrm>
            <a:off x="971600" y="1412776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OH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    NH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+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+  OH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800" baseline="40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รูปภาพ 2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84784"/>
            <a:ext cx="571504" cy="340181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95536" y="332656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600" dirty="0" smtClean="0">
                <a:latin typeface="Tahoma" pitchFamily="34" charset="0"/>
                <a:cs typeface="Tahoma" pitchFamily="34" charset="0"/>
              </a:rPr>
              <a:t>จากสมดุล ถ้าเติม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HNO</a:t>
            </a:r>
            <a:r>
              <a:rPr lang="en-US" sz="26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600" dirty="0" smtClean="0">
                <a:latin typeface="Tahoma" pitchFamily="34" charset="0"/>
                <a:cs typeface="Tahoma" pitchFamily="34" charset="0"/>
              </a:rPr>
              <a:t>สมดุลจะปรับตัวอย่างไร</a:t>
            </a:r>
            <a:endParaRPr lang="th-TH" sz="2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2492896"/>
            <a:ext cx="5400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HNO</a:t>
            </a:r>
            <a:r>
              <a:rPr lang="en-US" sz="2600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แตกตัวได้ 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600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NO</a:t>
            </a:r>
            <a:r>
              <a:rPr lang="en-US" sz="2600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600" baseline="5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2600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</a:t>
            </a:r>
            <a:endParaRPr lang="th-TH" sz="2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ลูกศรลง 7"/>
          <p:cNvSpPr/>
          <p:nvPr/>
        </p:nvSpPr>
        <p:spPr bwMode="auto">
          <a:xfrm>
            <a:off x="6660232" y="5517232"/>
            <a:ext cx="288032" cy="43204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0" name="ลูกศรลง 9"/>
          <p:cNvSpPr/>
          <p:nvPr/>
        </p:nvSpPr>
        <p:spPr bwMode="auto">
          <a:xfrm>
            <a:off x="1907704" y="5517232"/>
            <a:ext cx="288032" cy="43204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 bwMode="auto">
          <a:xfrm>
            <a:off x="3491880" y="5373216"/>
            <a:ext cx="792088" cy="46560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2" name="ลูกศรขึ้น 11"/>
          <p:cNvSpPr/>
          <p:nvPr/>
        </p:nvSpPr>
        <p:spPr bwMode="auto">
          <a:xfrm>
            <a:off x="4499992" y="5445224"/>
            <a:ext cx="288032" cy="50405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1187624" y="3429000"/>
            <a:ext cx="7200800" cy="1996936"/>
            <a:chOff x="1187624" y="3212976"/>
            <a:chExt cx="7200800" cy="1996936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1187624" y="4686692"/>
              <a:ext cx="7200800" cy="523220"/>
              <a:chOff x="1187624" y="4686692"/>
              <a:chExt cx="7200800" cy="523220"/>
            </a:xfrm>
          </p:grpSpPr>
          <p:sp>
            <p:nvSpPr>
              <p:cNvPr id="6" name="Text Box 39"/>
              <p:cNvSpPr txBox="1">
                <a:spLocks noChangeArrowheads="1"/>
              </p:cNvSpPr>
              <p:nvPr/>
            </p:nvSpPr>
            <p:spPr bwMode="auto">
              <a:xfrm>
                <a:off x="1187624" y="4686692"/>
                <a:ext cx="7200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2800" dirty="0">
                    <a:latin typeface="Tahoma" pitchFamily="34" charset="0"/>
                    <a:cs typeface="Tahoma" pitchFamily="34" charset="0"/>
                  </a:rPr>
                  <a:t>  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NH</a:t>
                </a:r>
                <a:r>
                  <a:rPr lang="en-US" sz="2800" baseline="-25000" dirty="0" smtClean="0"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OH </a:t>
                </a:r>
                <a:r>
                  <a:rPr lang="en-US" sz="1800" dirty="0" smtClean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US" sz="1800" dirty="0" err="1" smtClean="0">
                    <a:latin typeface="Tahoma" pitchFamily="34" charset="0"/>
                    <a:cs typeface="Tahoma" pitchFamily="34" charset="0"/>
                  </a:rPr>
                  <a:t>aq</a:t>
                </a:r>
                <a:r>
                  <a:rPr lang="en-US" sz="1800" dirty="0" smtClean="0">
                    <a:latin typeface="Tahoma" pitchFamily="34" charset="0"/>
                    <a:cs typeface="Tahoma" pitchFamily="34" charset="0"/>
                  </a:rPr>
                  <a:t>)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          NH</a:t>
                </a:r>
                <a:r>
                  <a:rPr lang="en-US" sz="2800" baseline="-25000" dirty="0" smtClean="0"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2800" baseline="40000" dirty="0" smtClean="0">
                    <a:latin typeface="Tahoma" pitchFamily="34" charset="0"/>
                    <a:cs typeface="Tahoma" pitchFamily="34" charset="0"/>
                  </a:rPr>
                  <a:t>+ </a:t>
                </a:r>
                <a:r>
                  <a:rPr lang="en-US" sz="1800" dirty="0" smtClean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US" sz="1800" dirty="0" err="1" smtClean="0">
                    <a:latin typeface="Tahoma" pitchFamily="34" charset="0"/>
                    <a:cs typeface="Tahoma" pitchFamily="34" charset="0"/>
                  </a:rPr>
                  <a:t>aq</a:t>
                </a:r>
                <a:r>
                  <a:rPr lang="en-US" sz="1800" dirty="0" smtClean="0">
                    <a:latin typeface="Tahoma" pitchFamily="34" charset="0"/>
                    <a:cs typeface="Tahoma" pitchFamily="34" charset="0"/>
                  </a:rPr>
                  <a:t>)   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+  OH</a:t>
                </a:r>
                <a:r>
                  <a:rPr lang="en-US" sz="2800" baseline="46000" dirty="0" smtClean="0">
                    <a:latin typeface="Tahoma" pitchFamily="34" charset="0"/>
                    <a:cs typeface="Tahoma" pitchFamily="34" charset="0"/>
                  </a:rPr>
                  <a:t>-</a:t>
                </a:r>
                <a:r>
                  <a:rPr lang="en-US" sz="1800" baseline="400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800" dirty="0" smtClean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US" sz="1800" dirty="0" err="1" smtClean="0">
                    <a:latin typeface="Tahoma" pitchFamily="34" charset="0"/>
                    <a:cs typeface="Tahoma" pitchFamily="34" charset="0"/>
                  </a:rPr>
                  <a:t>aq</a:t>
                </a:r>
                <a:r>
                  <a:rPr lang="en-US" sz="1800" dirty="0" smtClean="0">
                    <a:latin typeface="Tahoma" pitchFamily="34" charset="0"/>
                    <a:cs typeface="Tahoma" pitchFamily="34" charset="0"/>
                  </a:rPr>
                  <a:t>)</a:t>
                </a:r>
                <a:r>
                  <a:rPr lang="th-TH" sz="2800" dirty="0" smtClean="0">
                    <a:latin typeface="Tahoma" pitchFamily="34" charset="0"/>
                    <a:cs typeface="Tahoma" pitchFamily="34" charset="0"/>
                  </a:rPr>
                  <a:t> </a:t>
                </a:r>
                <a:endParaRPr lang="th-TH" sz="2800" dirty="0"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รูปภาพ 6" descr="ลูกศร 2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63888" y="4758700"/>
                <a:ext cx="571504" cy="340181"/>
              </a:xfrm>
              <a:prstGeom prst="rect">
                <a:avLst/>
              </a:prstGeom>
            </p:spPr>
          </p:pic>
        </p:grpSp>
        <p:sp>
          <p:nvSpPr>
            <p:cNvPr id="13" name="ลูกศรลง 12"/>
            <p:cNvSpPr/>
            <p:nvPr/>
          </p:nvSpPr>
          <p:spPr bwMode="auto">
            <a:xfrm>
              <a:off x="3203848" y="3212976"/>
              <a:ext cx="1224136" cy="13681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3779912" y="1844824"/>
            <a:ext cx="144016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</a:rPr>
              <a:t>เมื่อเติม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N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endParaRPr lang="th-TH" sz="2800" baseline="-25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21939" y="324267"/>
            <a:ext cx="54006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+   3H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          2NH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รูปภาพ 6" descr="ลูกศร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8732" y="412863"/>
            <a:ext cx="726761" cy="355448"/>
          </a:xfrm>
          <a:prstGeom prst="rect">
            <a:avLst/>
          </a:prstGeom>
          <a:ln>
            <a:noFill/>
          </a:ln>
        </p:spPr>
      </p:pic>
      <p:cxnSp>
        <p:nvCxnSpPr>
          <p:cNvPr id="5" name="ตัวเชื่อมต่อตรง 4"/>
          <p:cNvCxnSpPr/>
          <p:nvPr/>
        </p:nvCxnSpPr>
        <p:spPr bwMode="auto">
          <a:xfrm>
            <a:off x="617216" y="1484784"/>
            <a:ext cx="0" cy="18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ตัวเชื่อมต่อตรง 7"/>
          <p:cNvCxnSpPr/>
          <p:nvPr/>
        </p:nvCxnSpPr>
        <p:spPr bwMode="auto">
          <a:xfrm flipH="1">
            <a:off x="617216" y="3284984"/>
            <a:ext cx="2736304" cy="163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สี่เหลี่ยมผืนผ้า 10"/>
          <p:cNvSpPr/>
          <p:nvPr/>
        </p:nvSpPr>
        <p:spPr bwMode="auto">
          <a:xfrm>
            <a:off x="833240" y="2924944"/>
            <a:ext cx="282376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708458" y="2551048"/>
            <a:ext cx="276910" cy="7339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 bwMode="auto">
          <a:xfrm>
            <a:off x="5633179" y="1454151"/>
            <a:ext cx="0" cy="18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ตัวเชื่อมต่อตรง 17"/>
          <p:cNvCxnSpPr/>
          <p:nvPr/>
        </p:nvCxnSpPr>
        <p:spPr bwMode="auto">
          <a:xfrm flipH="1">
            <a:off x="5633179" y="3254351"/>
            <a:ext cx="2736304" cy="163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สี่เหลี่ยมผืนผ้า 18"/>
          <p:cNvSpPr/>
          <p:nvPr/>
        </p:nvSpPr>
        <p:spPr bwMode="auto">
          <a:xfrm>
            <a:off x="5849202" y="2564904"/>
            <a:ext cx="306974" cy="68944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 bwMode="auto">
          <a:xfrm>
            <a:off x="7649402" y="2492896"/>
            <a:ext cx="306973" cy="747600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221680" y="1340768"/>
            <a:ext cx="611560" cy="52322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[   ]</a:t>
            </a:r>
            <a:endParaRPr lang="th-TH" sz="2800" baseline="-25000" dirty="0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145331" y="1210607"/>
            <a:ext cx="611560" cy="52322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[   ]</a:t>
            </a:r>
            <a:endParaRPr lang="th-TH" sz="2800" baseline="-25000" dirty="0"/>
          </a:p>
        </p:txBody>
      </p:sp>
      <p:cxnSp>
        <p:nvCxnSpPr>
          <p:cNvPr id="33" name="ตัวเชื่อมต่อตรง 32"/>
          <p:cNvCxnSpPr/>
          <p:nvPr/>
        </p:nvCxnSpPr>
        <p:spPr bwMode="auto">
          <a:xfrm>
            <a:off x="3129107" y="4221088"/>
            <a:ext cx="0" cy="18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ตัวเชื่อมต่อตรง 33"/>
          <p:cNvCxnSpPr/>
          <p:nvPr/>
        </p:nvCxnSpPr>
        <p:spPr bwMode="auto">
          <a:xfrm flipH="1">
            <a:off x="3129107" y="6021288"/>
            <a:ext cx="2736304" cy="163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สี่เหลี่ยมผืนผ้า 36"/>
          <p:cNvSpPr/>
          <p:nvPr/>
        </p:nvSpPr>
        <p:spPr bwMode="auto">
          <a:xfrm>
            <a:off x="5145330" y="4653136"/>
            <a:ext cx="290766" cy="1354297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467544" y="3933056"/>
            <a:ext cx="2016224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ภาวะสมดุลเดิม</a:t>
            </a:r>
            <a:endParaRPr lang="th-TH" sz="2000" baseline="4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1043608" y="5589240"/>
            <a:ext cx="2016224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ภาวะสมดุลใหม่</a:t>
            </a:r>
            <a:endParaRPr lang="th-TH" sz="2000" baseline="4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2699792" y="4077072"/>
            <a:ext cx="611560" cy="52322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[   ]</a:t>
            </a:r>
            <a:endParaRPr lang="th-TH" sz="2800" baseline="-25000" dirty="0"/>
          </a:p>
        </p:txBody>
      </p:sp>
      <p:sp>
        <p:nvSpPr>
          <p:cNvPr id="45" name="ลูกศรโค้งซ้าย 44"/>
          <p:cNvSpPr/>
          <p:nvPr/>
        </p:nvSpPr>
        <p:spPr bwMode="auto">
          <a:xfrm rot="1934228">
            <a:off x="6685638" y="4377386"/>
            <a:ext cx="855962" cy="1895103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46" name="ลูกศรขวา 45"/>
          <p:cNvSpPr/>
          <p:nvPr/>
        </p:nvSpPr>
        <p:spPr bwMode="auto">
          <a:xfrm>
            <a:off x="3923928" y="2420888"/>
            <a:ext cx="1224136" cy="50405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6300192" y="4869160"/>
            <a:ext cx="2016224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สมดุลปรับตัว</a:t>
            </a:r>
            <a:endParaRPr lang="th-TH" sz="2000" baseline="44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1" name="กลุ่ม 50"/>
          <p:cNvGrpSpPr/>
          <p:nvPr/>
        </p:nvGrpSpPr>
        <p:grpSpPr>
          <a:xfrm>
            <a:off x="788942" y="3404023"/>
            <a:ext cx="2570044" cy="363531"/>
            <a:chOff x="788942" y="3404023"/>
            <a:chExt cx="2570044" cy="363531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788942" y="3429000"/>
              <a:ext cx="6396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N</a:t>
              </a:r>
              <a:r>
                <a:rPr lang="en-US" sz="1600" baseline="-25000" dirty="0" smtClean="0">
                  <a:latin typeface="Tahoma" pitchFamily="34" charset="0"/>
                  <a:cs typeface="Tahoma" pitchFamily="34" charset="0"/>
                </a:rPr>
                <a:t>2</a:t>
              </a:r>
              <a:endParaRPr lang="th-TH" sz="1600" baseline="-25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1672359" y="3404023"/>
              <a:ext cx="5953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1600" baseline="-25000" dirty="0" smtClean="0">
                  <a:latin typeface="Tahoma" pitchFamily="34" charset="0"/>
                  <a:cs typeface="Tahoma" pitchFamily="34" charset="0"/>
                </a:rPr>
                <a:t>2</a:t>
              </a:r>
              <a:endParaRPr lang="th-TH" sz="1600" baseline="-25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2566898" y="3429000"/>
              <a:ext cx="79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NH</a:t>
              </a:r>
              <a:r>
                <a:rPr lang="en-US" sz="1600" baseline="-25000" dirty="0" smtClean="0">
                  <a:latin typeface="Tahoma" pitchFamily="34" charset="0"/>
                  <a:cs typeface="Tahoma" pitchFamily="34" charset="0"/>
                </a:rPr>
                <a:t>3</a:t>
              </a:r>
              <a:endParaRPr lang="th-TH" sz="1600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สี่เหลี่ยมผืนผ้า 49"/>
          <p:cNvSpPr/>
          <p:nvPr/>
        </p:nvSpPr>
        <p:spPr bwMode="auto">
          <a:xfrm>
            <a:off x="6712919" y="2506751"/>
            <a:ext cx="276910" cy="7339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grpSp>
        <p:nvGrpSpPr>
          <p:cNvPr id="52" name="กลุ่ม 51"/>
          <p:cNvGrpSpPr/>
          <p:nvPr/>
        </p:nvGrpSpPr>
        <p:grpSpPr>
          <a:xfrm>
            <a:off x="5793403" y="3429000"/>
            <a:ext cx="2570044" cy="363531"/>
            <a:chOff x="788942" y="3404023"/>
            <a:chExt cx="2570044" cy="363531"/>
          </a:xfrm>
        </p:grpSpPr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788942" y="3429000"/>
              <a:ext cx="6396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N</a:t>
              </a:r>
              <a:r>
                <a:rPr lang="en-US" sz="1600" baseline="-25000" dirty="0" smtClean="0">
                  <a:latin typeface="Tahoma" pitchFamily="34" charset="0"/>
                  <a:cs typeface="Tahoma" pitchFamily="34" charset="0"/>
                </a:rPr>
                <a:t>2</a:t>
              </a:r>
              <a:endParaRPr lang="th-TH" sz="1600" baseline="-25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1741634" y="3404023"/>
              <a:ext cx="5953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1600" baseline="-25000" dirty="0" smtClean="0">
                  <a:latin typeface="Tahoma" pitchFamily="34" charset="0"/>
                  <a:cs typeface="Tahoma" pitchFamily="34" charset="0"/>
                </a:rPr>
                <a:t>2</a:t>
              </a:r>
              <a:endParaRPr lang="th-TH" sz="1600" baseline="-25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2566898" y="3429000"/>
              <a:ext cx="79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NH</a:t>
              </a:r>
              <a:r>
                <a:rPr lang="en-US" sz="1600" baseline="-25000" dirty="0" smtClean="0">
                  <a:latin typeface="Tahoma" pitchFamily="34" charset="0"/>
                  <a:cs typeface="Tahoma" pitchFamily="34" charset="0"/>
                </a:rPr>
                <a:t>3</a:t>
              </a:r>
              <a:endParaRPr lang="th-TH" sz="1600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6" name="กลุ่ม 55"/>
          <p:cNvGrpSpPr/>
          <p:nvPr/>
        </p:nvGrpSpPr>
        <p:grpSpPr>
          <a:xfrm>
            <a:off x="3275856" y="6237312"/>
            <a:ext cx="2570044" cy="363531"/>
            <a:chOff x="788942" y="3404023"/>
            <a:chExt cx="2570044" cy="363531"/>
          </a:xfrm>
        </p:grpSpPr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788942" y="3429000"/>
              <a:ext cx="6396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N</a:t>
              </a:r>
              <a:r>
                <a:rPr lang="en-US" sz="1600" baseline="-25000" dirty="0" smtClean="0">
                  <a:latin typeface="Tahoma" pitchFamily="34" charset="0"/>
                  <a:cs typeface="Tahoma" pitchFamily="34" charset="0"/>
                </a:rPr>
                <a:t>2</a:t>
              </a:r>
              <a:endParaRPr lang="th-TH" sz="1600" baseline="-25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1672359" y="3404023"/>
              <a:ext cx="5953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1600" baseline="-25000" dirty="0" smtClean="0">
                  <a:latin typeface="Tahoma" pitchFamily="34" charset="0"/>
                  <a:cs typeface="Tahoma" pitchFamily="34" charset="0"/>
                </a:rPr>
                <a:t>2</a:t>
              </a:r>
              <a:endParaRPr lang="th-TH" sz="1600" baseline="-25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2566898" y="3429000"/>
              <a:ext cx="79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NH</a:t>
              </a:r>
              <a:r>
                <a:rPr lang="en-US" sz="1600" baseline="-25000" dirty="0" smtClean="0">
                  <a:latin typeface="Tahoma" pitchFamily="34" charset="0"/>
                  <a:cs typeface="Tahoma" pitchFamily="34" charset="0"/>
                </a:rPr>
                <a:t>3</a:t>
              </a:r>
              <a:endParaRPr lang="th-TH" sz="1600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0" name="สี่เหลี่ยมผืนผ้า 59"/>
          <p:cNvSpPr/>
          <p:nvPr/>
        </p:nvSpPr>
        <p:spPr bwMode="auto">
          <a:xfrm>
            <a:off x="3347864" y="5475667"/>
            <a:ext cx="288032" cy="54543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61" name="สี่เหลี่ยมผืนผ้า 60"/>
          <p:cNvSpPr/>
          <p:nvPr/>
        </p:nvSpPr>
        <p:spPr bwMode="auto">
          <a:xfrm>
            <a:off x="4209227" y="5517232"/>
            <a:ext cx="246467" cy="490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62" name="สี่เหลี่ยมผืนผ้า 61"/>
          <p:cNvSpPr/>
          <p:nvPr/>
        </p:nvSpPr>
        <p:spPr bwMode="auto">
          <a:xfrm>
            <a:off x="2699792" y="2506751"/>
            <a:ext cx="306973" cy="747600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62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28596" y="457200"/>
            <a:ext cx="85011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การเปลี่ยนแปลงความเข้มข้นของสารใน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สมดุลมี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ผลทำให้  สมดุลมีการเปลี่ยนแปลงปรับตัวเพื่อเข้าสู่สมดุลใหม่อีกครั้งหนึ่ง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โดย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ความเข้มข้นของสารเปลี่ยนแปลงไป    </a:t>
            </a:r>
            <a:r>
              <a:rPr lang="th-TH" sz="28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แต่</a:t>
            </a:r>
            <a:r>
              <a:rPr lang="th-TH" sz="28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ค่าคงที่สมดุลไม่เปลี่ยนแปลง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latin typeface="Tahoma" pitchFamily="34" charset="0"/>
                <a:cs typeface="Tahoma" pitchFamily="34" charset="0"/>
              </a:rPr>
              <a:t>ถ้า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อุณหภูมิคงที่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00034" y="2714620"/>
            <a:ext cx="82153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4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</a:t>
            </a: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พิจารณาเกี่ยวกับผลของความเข้มข้น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latin typeface="Tahoma" pitchFamily="34" charset="0"/>
                <a:cs typeface="Tahoma" pitchFamily="34" charset="0"/>
              </a:rPr>
              <a:t>ต่อ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ภาวะสมดุล ถ้าเป็นสมดุลในสารละลายอิ่มตัว  การเติมตัวถูกละลายจะไม่มีผลต่อภาวะสมดุล  เช่น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71472" y="5500702"/>
            <a:ext cx="7715304" cy="95410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การเติม </a:t>
            </a:r>
            <a:r>
              <a:rPr lang="en-US" sz="2800">
                <a:latin typeface="Tahoma" pitchFamily="34" charset="0"/>
                <a:cs typeface="Tahoma" pitchFamily="34" charset="0"/>
              </a:rPr>
              <a:t>CuSO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4</a:t>
            </a:r>
            <a:r>
              <a:rPr lang="th-TH" sz="2800">
                <a:latin typeface="Tahoma" pitchFamily="34" charset="0"/>
                <a:cs typeface="Tahoma" pitchFamily="34" charset="0"/>
              </a:rPr>
              <a:t> จะไม่ทำให้สมดุลเปลี่ยนแปลง เพราะสารละลายอิ่มตัวแล้ว ความเข้มข้นจะคงที่</a:t>
            </a:r>
          </a:p>
        </p:txBody>
      </p:sp>
      <p:grpSp>
        <p:nvGrpSpPr>
          <p:cNvPr id="12" name="กลุ่ม 11"/>
          <p:cNvGrpSpPr/>
          <p:nvPr/>
        </p:nvGrpSpPr>
        <p:grpSpPr>
          <a:xfrm>
            <a:off x="714375" y="4286250"/>
            <a:ext cx="7786688" cy="885825"/>
            <a:chOff x="714375" y="4286250"/>
            <a:chExt cx="7786688" cy="885825"/>
          </a:xfrm>
        </p:grpSpPr>
        <p:grpSp>
          <p:nvGrpSpPr>
            <p:cNvPr id="33807" name="Group 15"/>
            <p:cNvGrpSpPr>
              <a:grpSpLocks/>
            </p:cNvGrpSpPr>
            <p:nvPr/>
          </p:nvGrpSpPr>
          <p:grpSpPr bwMode="auto">
            <a:xfrm>
              <a:off x="714375" y="4286250"/>
              <a:ext cx="7786688" cy="885825"/>
              <a:chOff x="450" y="2700"/>
              <a:chExt cx="4905" cy="558"/>
            </a:xfrm>
          </p:grpSpPr>
          <p:sp>
            <p:nvSpPr>
              <p:cNvPr id="33798" name="Text Box 6"/>
              <p:cNvSpPr txBox="1">
                <a:spLocks noChangeArrowheads="1"/>
              </p:cNvSpPr>
              <p:nvPr/>
            </p:nvSpPr>
            <p:spPr bwMode="auto">
              <a:xfrm>
                <a:off x="450" y="2928"/>
                <a:ext cx="490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2800" dirty="0">
                    <a:latin typeface="Tahoma" pitchFamily="34" charset="0"/>
                    <a:cs typeface="Tahoma" pitchFamily="34" charset="0"/>
                  </a:rPr>
                  <a:t> 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CuSO</a:t>
                </a:r>
                <a:r>
                  <a:rPr lang="en-US" sz="2800" baseline="-25000" dirty="0">
                    <a:latin typeface="Tahoma" pitchFamily="34" charset="0"/>
                    <a:cs typeface="Tahoma" pitchFamily="34" charset="0"/>
                  </a:rPr>
                  <a:t>4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(s)  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Cu</a:t>
                </a:r>
                <a:r>
                  <a:rPr lang="en-US" sz="2800" baseline="30000" dirty="0">
                    <a:latin typeface="Tahoma" pitchFamily="34" charset="0"/>
                    <a:cs typeface="Tahoma" pitchFamily="34" charset="0"/>
                  </a:rPr>
                  <a:t>2+ 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US" sz="2000" dirty="0" err="1">
                    <a:latin typeface="Tahoma" pitchFamily="34" charset="0"/>
                    <a:cs typeface="Tahoma" pitchFamily="34" charset="0"/>
                  </a:rPr>
                  <a:t>aq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)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 +   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SO</a:t>
                </a:r>
                <a:r>
                  <a:rPr lang="en-US" sz="2800" baseline="-25000" dirty="0"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2800" baseline="30000" dirty="0">
                    <a:latin typeface="Tahoma" pitchFamily="34" charset="0"/>
                    <a:cs typeface="Tahoma" pitchFamily="34" charset="0"/>
                  </a:rPr>
                  <a:t>2- 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US" sz="2000" dirty="0" err="1">
                    <a:latin typeface="Tahoma" pitchFamily="34" charset="0"/>
                    <a:cs typeface="Tahoma" pitchFamily="34" charset="0"/>
                  </a:rPr>
                  <a:t>aq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)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 </a:t>
                </a:r>
                <a:endParaRPr lang="th-TH" sz="28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803" name="Text Box 11"/>
              <p:cNvSpPr txBox="1">
                <a:spLocks noChangeArrowheads="1"/>
              </p:cNvSpPr>
              <p:nvPr/>
            </p:nvSpPr>
            <p:spPr bwMode="auto">
              <a:xfrm>
                <a:off x="1935" y="2700"/>
                <a:ext cx="48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2000" dirty="0">
                    <a:latin typeface="Tahoma" pitchFamily="34" charset="0"/>
                    <a:cs typeface="Tahoma" pitchFamily="34" charset="0"/>
                  </a:rPr>
                  <a:t>H</a:t>
                </a:r>
                <a:r>
                  <a:rPr lang="th-TH" sz="2000" baseline="-25000" dirty="0"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th-TH" sz="2000" dirty="0">
                    <a:latin typeface="Tahoma" pitchFamily="34" charset="0"/>
                    <a:cs typeface="Tahoma" pitchFamily="34" charset="0"/>
                  </a:rPr>
                  <a:t>O</a:t>
                </a:r>
              </a:p>
            </p:txBody>
          </p:sp>
        </p:grpSp>
        <p:pic>
          <p:nvPicPr>
            <p:cNvPr id="11" name="รูปภาพ 10" descr="ลูกศร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7608" y="4729398"/>
              <a:ext cx="648017" cy="385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2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8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ำดับงาน: ตัวเชื่อมต่อ 2"/>
          <p:cNvSpPr/>
          <p:nvPr/>
        </p:nvSpPr>
        <p:spPr bwMode="auto">
          <a:xfrm>
            <a:off x="213138" y="1225705"/>
            <a:ext cx="8643998" cy="328614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63237" y="1991616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ผล</a:t>
            </a:r>
            <a:r>
              <a:rPr lang="th-TH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ของอุณหภูมิ</a:t>
            </a:r>
            <a:br>
              <a:rPr lang="th-TH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ต่อภาวะสมดุล</a:t>
            </a: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398739"/>
              </p:ext>
            </p:extLst>
          </p:nvPr>
        </p:nvGraphicFramePr>
        <p:xfrm flipH="1">
          <a:off x="5710560" y="5037050"/>
          <a:ext cx="837810" cy="102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5" name="Image" r:id="rId3" imgW="5523810" imgH="6742857" progId="">
                  <p:embed/>
                </p:oleObj>
              </mc:Choice>
              <mc:Fallback>
                <p:oleObj name="Image" r:id="rId3" imgW="5523810" imgH="67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710560" y="5037050"/>
                        <a:ext cx="837810" cy="1022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41422"/>
              </p:ext>
            </p:extLst>
          </p:nvPr>
        </p:nvGraphicFramePr>
        <p:xfrm flipH="1">
          <a:off x="4567552" y="5037050"/>
          <a:ext cx="863752" cy="102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name="Image" r:id="rId5" imgW="5600000" imgH="6628571" progId="">
                  <p:embed/>
                </p:oleObj>
              </mc:Choice>
              <mc:Fallback>
                <p:oleObj name="Image" r:id="rId5" imgW="5600000" imgH="662857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567552" y="5037050"/>
                        <a:ext cx="863752" cy="1022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163205"/>
              </p:ext>
            </p:extLst>
          </p:nvPr>
        </p:nvGraphicFramePr>
        <p:xfrm flipH="1">
          <a:off x="6782130" y="5108488"/>
          <a:ext cx="848423" cy="102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" name="Image" r:id="rId7" imgW="5561905" imgH="6704762" progId="">
                  <p:embed/>
                </p:oleObj>
              </mc:Choice>
              <mc:Fallback>
                <p:oleObj name="Image" r:id="rId7" imgW="5561905" imgH="670476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782130" y="5108488"/>
                        <a:ext cx="848423" cy="1022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032375" y="1881188"/>
            <a:ext cx="984250" cy="180975"/>
            <a:chOff x="3024" y="3168"/>
            <a:chExt cx="432" cy="9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024" y="3168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024" y="3264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2976" y="1199281"/>
            <a:ext cx="6572296" cy="830997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4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48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2NO</a:t>
            </a:r>
            <a:r>
              <a:rPr lang="en-US" sz="4800" baseline="-250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2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4800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800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     </a:t>
            </a:r>
            <a: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sz="4800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4800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 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4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901348" y="1587630"/>
            <a:ext cx="984250" cy="180975"/>
            <a:chOff x="3024" y="3168"/>
            <a:chExt cx="432" cy="9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024" y="3168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024" y="3264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85852" y="2500306"/>
            <a:ext cx="65722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600" dirty="0" smtClean="0">
                <a:latin typeface="Tahoma" pitchFamily="34" charset="0"/>
                <a:cs typeface="Tahoma" pitchFamily="34" charset="0"/>
              </a:rPr>
              <a:t>สีน้ำตาลแดง                           ใส   </a:t>
            </a:r>
            <a:endParaRPr lang="th-TH" sz="2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919531" y="3392277"/>
            <a:ext cx="7143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ศึกษาจาก 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VDO</a:t>
            </a:r>
            <a:endParaRPr lang="th-TH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 descr="วอลนัต"/>
          <p:cNvSpPr txBox="1">
            <a:spLocks noChangeArrowheads="1"/>
          </p:cNvSpPr>
          <p:nvPr/>
        </p:nvSpPr>
        <p:spPr bwMode="auto">
          <a:xfrm>
            <a:off x="1905000" y="381000"/>
            <a:ext cx="5486400" cy="8540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000">
                <a:solidFill>
                  <a:schemeClr val="bg1"/>
                </a:solidFill>
              </a:rPr>
              <a:t>ผลของอุณหภูมิต่อภาวะสมดุล</a:t>
            </a:r>
            <a:endParaRPr lang="th-TH" sz="5000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811213" y="45085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b="0">
                <a:cs typeface="Angsana New" pitchFamily="18" charset="-34"/>
              </a:rPr>
              <a:t>อุณหภูมิห้อง</a:t>
            </a:r>
            <a:endParaRPr lang="th-TH" b="0"/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3276600" y="1498600"/>
          <a:ext cx="2255838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7" name="Image" r:id="rId4" imgW="5523810" imgH="6742857" progId="">
                  <p:embed/>
                </p:oleObj>
              </mc:Choice>
              <mc:Fallback>
                <p:oleObj name="Image" r:id="rId4" imgW="5523810" imgH="6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98600"/>
                        <a:ext cx="2255838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21"/>
          <p:cNvGraphicFramePr>
            <a:graphicFrameLocks noChangeAspect="1"/>
          </p:cNvGraphicFramePr>
          <p:nvPr/>
        </p:nvGraphicFramePr>
        <p:xfrm>
          <a:off x="539750" y="1484313"/>
          <a:ext cx="2325688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8" name="Image" r:id="rId6" imgW="5600000" imgH="6628571" progId="">
                  <p:embed/>
                </p:oleObj>
              </mc:Choice>
              <mc:Fallback>
                <p:oleObj name="Image" r:id="rId6" imgW="5600000" imgH="66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84313"/>
                        <a:ext cx="2325688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22"/>
          <p:cNvGraphicFramePr>
            <a:graphicFrameLocks noChangeAspect="1"/>
          </p:cNvGraphicFramePr>
          <p:nvPr/>
        </p:nvGraphicFramePr>
        <p:xfrm>
          <a:off x="5940425" y="1484313"/>
          <a:ext cx="2284413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9" name="Image" r:id="rId8" imgW="5561905" imgH="6704762" progId="">
                  <p:embed/>
                </p:oleObj>
              </mc:Choice>
              <mc:Fallback>
                <p:oleObj name="Image" r:id="rId8" imgW="5561905" imgH="67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484313"/>
                        <a:ext cx="2284413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1936750" y="5214938"/>
            <a:ext cx="571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</a:t>
            </a:r>
            <a:r>
              <a:rPr lang="en-US" sz="280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th-TH" sz="280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4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                 </a:t>
            </a:r>
            <a:r>
              <a:rPr lang="en-US" sz="28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2NO</a:t>
            </a:r>
            <a:r>
              <a:rPr lang="en-US" sz="2800" baseline="-250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     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4070350" y="5402263"/>
            <a:ext cx="685800" cy="180975"/>
            <a:chOff x="3024" y="3168"/>
            <a:chExt cx="432" cy="96"/>
          </a:xfrm>
        </p:grpSpPr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3024" y="3168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>
              <a:off x="3024" y="3264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3519488" y="4481513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b="0">
                <a:cs typeface="Angsana New" pitchFamily="18" charset="-34"/>
              </a:rPr>
              <a:t>แช่ในน้ำเย็น</a:t>
            </a:r>
            <a:endParaRPr lang="th-TH" b="0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6121400" y="4440238"/>
            <a:ext cx="1906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b="0">
                <a:cs typeface="Angsana New" pitchFamily="18" charset="-34"/>
              </a:rPr>
              <a:t>แช่ในน้ำร้อน</a:t>
            </a:r>
            <a:endParaRPr lang="th-TH" b="0"/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2036763" y="5949950"/>
            <a:ext cx="5127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ไม่มีสี                       </a:t>
            </a:r>
            <a:r>
              <a:rPr lang="th-TH" sz="28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สีน้ำตาล</a:t>
            </a:r>
          </a:p>
        </p:txBody>
      </p:sp>
    </p:spTree>
    <p:extLst>
      <p:ext uri="{BB962C8B-B14F-4D97-AF65-F5344CB8AC3E}">
        <p14:creationId xmlns:p14="http://schemas.microsoft.com/office/powerpoint/2010/main" val="16184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57158" y="362862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เมื่อระบบอยู่ในภาวะสมดุล การเปลี่ยนแปลงปัจจัยบางอย่างจะมีผลทำให้สมดุลเกิดการเปลี่ยนแปลง และสามารถเข้าสู่สมดุลได้อีกครั้ง  ปัจจัยที่มีผลดังกล่าว คือ 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371600" y="2667000"/>
            <a:ext cx="6129358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1. การเปลี่ยนความเข้มข้นของสาร 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500166" y="5429264"/>
            <a:ext cx="62246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บางครั้งเราเรียกการเปลี่ยนแปลงนี้ว่า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latin typeface="Tahoma" pitchFamily="34" charset="0"/>
                <a:cs typeface="Tahoma" pitchFamily="34" charset="0"/>
              </a:rPr>
              <a:t>              </a:t>
            </a:r>
            <a:r>
              <a:rPr lang="th-TH" sz="28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“ </a:t>
            </a:r>
            <a:r>
              <a:rPr lang="th-TH" sz="2800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การรบกวนสมดุล ”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371600" y="3505200"/>
            <a:ext cx="4343408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2. การเปลี่ยนความดัน 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371600" y="4343400"/>
            <a:ext cx="4129094" cy="52322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3. การเปลี่ยนอุณหภูมิ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 descr="วอลนัต"/>
          <p:cNvSpPr txBox="1">
            <a:spLocks noChangeArrowheads="1"/>
          </p:cNvSpPr>
          <p:nvPr/>
        </p:nvSpPr>
        <p:spPr bwMode="auto">
          <a:xfrm>
            <a:off x="1905000" y="381000"/>
            <a:ext cx="5486400" cy="8540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000">
                <a:solidFill>
                  <a:schemeClr val="bg1"/>
                </a:solidFill>
              </a:rPr>
              <a:t>ผลของอุณหภูมิต่อภาวะสมดุล</a:t>
            </a:r>
            <a:endParaRPr lang="th-TH" sz="50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11188" y="1693863"/>
            <a:ext cx="8208962" cy="519112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 </a:t>
            </a:r>
            <a:r>
              <a:rPr lang="en-US" sz="1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+   </a:t>
            </a:r>
            <a:r>
              <a:rPr lang="th-TH" sz="28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พลังงาน</a:t>
            </a:r>
            <a:r>
              <a:rPr lang="en-US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            </a:t>
            </a:r>
            <a:r>
              <a:rPr lang="en-US" sz="28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2NO</a:t>
            </a:r>
            <a:r>
              <a:rPr lang="en-US" sz="2800" baseline="-250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5032375" y="1881188"/>
            <a:ext cx="984250" cy="180975"/>
            <a:chOff x="3024" y="3168"/>
            <a:chExt cx="432" cy="96"/>
          </a:xfrm>
        </p:grpSpPr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>
              <a:off x="3024" y="3168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3024" y="3264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33400" y="3124200"/>
            <a:ext cx="6415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ปฏิกิริยา นี้เป็นปฏิกิริยาดูดความร้อน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95288" y="4324350"/>
            <a:ext cx="2424112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เมื่อเพิ่มอุณหภูมิ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214688" y="4095750"/>
            <a:ext cx="5562600" cy="82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ก๊าซจะมีสีน้ำตาลแดงเข้มขึ้น แสดงว่าสมดุลเลื่อนไปข้างหน้ามากขึ้น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95288" y="5648325"/>
            <a:ext cx="2424112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เมื่อลดอุณหภูมิ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200400" y="5419725"/>
            <a:ext cx="5562600" cy="8223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ก๊าซจะมีสีน้ำตาลแดงจางลง แสดงว่าสมดุลย้อนกลับมากขึ้น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895350" y="243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ไม่มีสี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281738" y="2438400"/>
            <a:ext cx="223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สีน้ำตาลแดง</a:t>
            </a:r>
          </a:p>
        </p:txBody>
      </p:sp>
    </p:spTree>
    <p:extLst>
      <p:ext uri="{BB962C8B-B14F-4D97-AF65-F5344CB8AC3E}">
        <p14:creationId xmlns:p14="http://schemas.microsoft.com/office/powerpoint/2010/main" val="39709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utoUpdateAnimBg="0"/>
      <p:bldP spid="51209" grpId="0" animBg="1" autoUpdateAnimBg="0"/>
      <p:bldP spid="51210" grpId="0" animBg="1" autoUpdateAnimBg="0"/>
      <p:bldP spid="51211" grpId="0" animBg="1" autoUpdateAnimBg="0"/>
      <p:bldP spid="5121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 descr="วอลนัต"/>
          <p:cNvSpPr txBox="1">
            <a:spLocks noChangeArrowheads="1"/>
          </p:cNvSpPr>
          <p:nvPr/>
        </p:nvSpPr>
        <p:spPr bwMode="auto">
          <a:xfrm>
            <a:off x="1676400" y="304800"/>
            <a:ext cx="5943600" cy="8540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000">
                <a:solidFill>
                  <a:schemeClr val="bg1"/>
                </a:solidFill>
              </a:rPr>
              <a:t>ผลของอุณหภูมิต่อค่าคงที่สมดุล</a:t>
            </a:r>
            <a:endParaRPr lang="th-TH" sz="5000"/>
          </a:p>
        </p:txBody>
      </p:sp>
      <p:grpSp>
        <p:nvGrpSpPr>
          <p:cNvPr id="44064" name="Group 32"/>
          <p:cNvGrpSpPr>
            <a:grpSpLocks/>
          </p:cNvGrpSpPr>
          <p:nvPr/>
        </p:nvGrpSpPr>
        <p:grpSpPr bwMode="auto">
          <a:xfrm>
            <a:off x="0" y="1524000"/>
            <a:ext cx="3733800" cy="3841750"/>
            <a:chOff x="0" y="960"/>
            <a:chExt cx="2352" cy="2420"/>
          </a:xfrm>
        </p:grpSpPr>
        <p:sp>
          <p:nvSpPr>
            <p:cNvPr id="44035" name="Text Box 3"/>
            <p:cNvSpPr txBox="1">
              <a:spLocks noChangeArrowheads="1"/>
            </p:cNvSpPr>
            <p:nvPr/>
          </p:nvSpPr>
          <p:spPr bwMode="auto">
            <a:xfrm>
              <a:off x="480" y="2976"/>
              <a:ext cx="1872" cy="40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0"/>
                <a:t>ปฏิกิริยาดูดความร้อน</a:t>
              </a:r>
            </a:p>
          </p:txBody>
        </p:sp>
        <p:grpSp>
          <p:nvGrpSpPr>
            <p:cNvPr id="44042" name="Group 10"/>
            <p:cNvGrpSpPr>
              <a:grpSpLocks/>
            </p:cNvGrpSpPr>
            <p:nvPr/>
          </p:nvGrpSpPr>
          <p:grpSpPr bwMode="auto">
            <a:xfrm>
              <a:off x="0" y="960"/>
              <a:ext cx="2352" cy="1978"/>
              <a:chOff x="0" y="1200"/>
              <a:chExt cx="2352" cy="1978"/>
            </a:xfrm>
          </p:grpSpPr>
          <p:sp>
            <p:nvSpPr>
              <p:cNvPr id="44036" name="Line 4"/>
              <p:cNvSpPr>
                <a:spLocks noChangeShapeType="1"/>
              </p:cNvSpPr>
              <p:nvPr/>
            </p:nvSpPr>
            <p:spPr bwMode="auto">
              <a:xfrm>
                <a:off x="528" y="1296"/>
                <a:ext cx="0" cy="1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4037" name="Line 5"/>
              <p:cNvSpPr>
                <a:spLocks noChangeShapeType="1"/>
              </p:cNvSpPr>
              <p:nvPr/>
            </p:nvSpPr>
            <p:spPr bwMode="auto">
              <a:xfrm>
                <a:off x="528" y="2880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4038" name="Text Box 6"/>
              <p:cNvSpPr txBox="1">
                <a:spLocks noChangeArrowheads="1"/>
              </p:cNvSpPr>
              <p:nvPr/>
            </p:nvSpPr>
            <p:spPr bwMode="auto">
              <a:xfrm>
                <a:off x="0" y="1200"/>
                <a:ext cx="48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3000"/>
                  <a:t>ค่า </a:t>
                </a:r>
                <a:r>
                  <a:rPr lang="en-US" sz="3000"/>
                  <a:t>K</a:t>
                </a:r>
                <a:endParaRPr lang="th-TH" sz="3000"/>
              </a:p>
            </p:txBody>
          </p:sp>
          <p:sp>
            <p:nvSpPr>
              <p:cNvPr id="44039" name="Text Box 7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67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3000"/>
                  <a:t>อุณหภูมิ</a:t>
                </a:r>
              </a:p>
            </p:txBody>
          </p:sp>
          <p:sp>
            <p:nvSpPr>
              <p:cNvPr id="44041" name="Arc 9"/>
              <p:cNvSpPr>
                <a:spLocks/>
              </p:cNvSpPr>
              <p:nvPr/>
            </p:nvSpPr>
            <p:spPr bwMode="auto">
              <a:xfrm flipV="1">
                <a:off x="768" y="1680"/>
                <a:ext cx="1200" cy="9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44066" name="Group 34"/>
          <p:cNvGrpSpPr>
            <a:grpSpLocks/>
          </p:cNvGrpSpPr>
          <p:nvPr/>
        </p:nvGrpSpPr>
        <p:grpSpPr bwMode="auto">
          <a:xfrm>
            <a:off x="4343400" y="1524000"/>
            <a:ext cx="3733800" cy="3841750"/>
            <a:chOff x="2736" y="960"/>
            <a:chExt cx="2352" cy="2420"/>
          </a:xfrm>
        </p:grpSpPr>
        <p:grpSp>
          <p:nvGrpSpPr>
            <p:cNvPr id="44065" name="Group 33"/>
            <p:cNvGrpSpPr>
              <a:grpSpLocks/>
            </p:cNvGrpSpPr>
            <p:nvPr/>
          </p:nvGrpSpPr>
          <p:grpSpPr bwMode="auto">
            <a:xfrm>
              <a:off x="2736" y="960"/>
              <a:ext cx="2352" cy="1978"/>
              <a:chOff x="2736" y="1200"/>
              <a:chExt cx="2352" cy="1978"/>
            </a:xfrm>
          </p:grpSpPr>
          <p:sp>
            <p:nvSpPr>
              <p:cNvPr id="44044" name="Line 12"/>
              <p:cNvSpPr>
                <a:spLocks noChangeShapeType="1"/>
              </p:cNvSpPr>
              <p:nvPr/>
            </p:nvSpPr>
            <p:spPr bwMode="auto">
              <a:xfrm>
                <a:off x="3264" y="1296"/>
                <a:ext cx="0" cy="1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4045" name="Line 13"/>
              <p:cNvSpPr>
                <a:spLocks noChangeShapeType="1"/>
              </p:cNvSpPr>
              <p:nvPr/>
            </p:nvSpPr>
            <p:spPr bwMode="auto">
              <a:xfrm>
                <a:off x="3264" y="2880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4046" name="Text Box 14"/>
              <p:cNvSpPr txBox="1">
                <a:spLocks noChangeArrowheads="1"/>
              </p:cNvSpPr>
              <p:nvPr/>
            </p:nvSpPr>
            <p:spPr bwMode="auto">
              <a:xfrm>
                <a:off x="2736" y="1200"/>
                <a:ext cx="48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3000"/>
                  <a:t>ค่า </a:t>
                </a:r>
                <a:r>
                  <a:rPr lang="en-US" sz="3000"/>
                  <a:t>K</a:t>
                </a:r>
                <a:endParaRPr lang="th-TH" sz="3000"/>
              </a:p>
            </p:txBody>
          </p:sp>
          <p:sp>
            <p:nvSpPr>
              <p:cNvPr id="44047" name="Text Box 15"/>
              <p:cNvSpPr txBox="1">
                <a:spLocks noChangeArrowheads="1"/>
              </p:cNvSpPr>
              <p:nvPr/>
            </p:nvSpPr>
            <p:spPr bwMode="auto">
              <a:xfrm>
                <a:off x="4416" y="2832"/>
                <a:ext cx="67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3000"/>
                  <a:t>อุณหภูมิ</a:t>
                </a:r>
              </a:p>
            </p:txBody>
          </p:sp>
          <p:sp>
            <p:nvSpPr>
              <p:cNvPr id="44048" name="Arc 16"/>
              <p:cNvSpPr>
                <a:spLocks/>
              </p:cNvSpPr>
              <p:nvPr/>
            </p:nvSpPr>
            <p:spPr bwMode="auto">
              <a:xfrm rot="15627802" flipV="1">
                <a:off x="3504" y="1680"/>
                <a:ext cx="1200" cy="9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3216" y="2976"/>
              <a:ext cx="1872" cy="4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0"/>
                <a:t>ปฏิกิริยาคายความร้อน</a:t>
              </a:r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1143000" y="5715000"/>
            <a:ext cx="7239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b="0"/>
              <a:t>   การเปลี่ยนแปลงอุณหภูมิทำให้ค่า </a:t>
            </a:r>
            <a:r>
              <a:rPr lang="en-US" b="0"/>
              <a:t>K</a:t>
            </a:r>
            <a:r>
              <a:rPr lang="th-TH" b="0"/>
              <a:t> เปลี่ยนแปลงด้วย</a:t>
            </a:r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>
            <a:off x="685800" y="56388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6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713788" cy="2654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เมื่อมีการเปลี่ยนแปลงปัจจัย เกี่ยวกับ  ความเข้มข้น  อุณหภูมิ หรือความดัน(ปริมาตร) จะทำให้สมดุลปรับตัวเพื่อเข้าสู่สมดุลอีกครั้งหนึ่ง   โดยที่สมดุลครั้งใหม่    สารต่าง ๆ    ในสมดุลอาจมีปริมาณที่เพิ่มขึ้นหรือลดลง  ส่วนค่าคงที่สมดุลจะเปลี่ยนแปลง ในกรณีที่เปลี่ยนอุณหภูมิเท่านั้น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4508500"/>
            <a:ext cx="8569325" cy="1373188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ส่วนการเติมตัวเร่งลงในสมดุลจะไม่มีผลต่อภาวะสมดุล เนื่องจากจะไปเร่งปฏิกิริยาให้สมดุลเร็วขึ้น  แต่ไม่มีผลต่อปริมาณสารในสมดุล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285720" y="285728"/>
            <a:ext cx="606398" cy="671532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ำดับงาน: ตัวเชื่อมต่อ 2"/>
          <p:cNvSpPr/>
          <p:nvPr/>
        </p:nvSpPr>
        <p:spPr bwMode="auto">
          <a:xfrm>
            <a:off x="214282" y="818316"/>
            <a:ext cx="8643998" cy="328614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72204" y="1315245"/>
            <a:ext cx="7143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ผลของความดัน</a:t>
            </a:r>
            <a:br>
              <a:rPr lang="th-TH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ต่อภาวะสมดุล</a:t>
            </a:r>
          </a:p>
        </p:txBody>
      </p:sp>
      <p:pic>
        <p:nvPicPr>
          <p:cNvPr id="4" name="Picture 2" descr="สมดุลเคมี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61" y="4783857"/>
            <a:ext cx="3976686" cy="15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032375" y="1881188"/>
            <a:ext cx="984250" cy="180975"/>
            <a:chOff x="3024" y="3168"/>
            <a:chExt cx="432" cy="9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024" y="3168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024" y="3264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85639" y="1790938"/>
            <a:ext cx="6572296" cy="830997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4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48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2NO</a:t>
            </a:r>
            <a:r>
              <a:rPr lang="en-US" sz="4800" baseline="-250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2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4800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800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     </a:t>
            </a:r>
            <a: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sz="4800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4800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 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4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744011" y="2179287"/>
            <a:ext cx="984250" cy="180975"/>
            <a:chOff x="3024" y="3168"/>
            <a:chExt cx="432" cy="9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024" y="3168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024" y="3264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5536" y="3108430"/>
            <a:ext cx="6572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2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โมล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แก๊ส       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         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th-TH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000100" y="260648"/>
            <a:ext cx="7143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ศึกษาจาก 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VDO</a:t>
            </a:r>
            <a:endParaRPr lang="th-TH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677176" cy="52322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ผลของการเปลี่ยนแปลงความดันต่อภาวะสมดุล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00034" y="1357298"/>
            <a:ext cx="8286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ในสมดุลที่มีก๊าซเกี่ยวข้องด้วย การ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เปลี่ยนแปลง</a:t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latin typeface="Tahoma" pitchFamily="34" charset="0"/>
                <a:cs typeface="Tahoma" pitchFamily="34" charset="0"/>
              </a:rPr>
              <a:t>ความ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ดันจะมีผลต่อภาวะสมดุล  โดยสมดุลจะปรับตัวเปลี่ยนแปลงไปในทิศทางที่จะลดผลของการเปลี่ยนความดัน  ดังเช่น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600200" y="3429002"/>
            <a:ext cx="6615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SO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+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2SO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aseline="30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95400" y="4953000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600" dirty="0">
                <a:latin typeface="Tahoma" pitchFamily="34" charset="0"/>
                <a:cs typeface="Tahoma" pitchFamily="34" charset="0"/>
              </a:rPr>
              <a:t>ถ้าเพิ่มความดัน  สมดุลจะปรับตัวไปข้างหน้ามากขึ้น 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28600" y="4114800"/>
            <a:ext cx="2414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000" dirty="0" err="1">
                <a:latin typeface="Tahoma" pitchFamily="34" charset="0"/>
                <a:cs typeface="Tahoma" pitchFamily="34" charset="0"/>
              </a:rPr>
              <a:t>โมล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ก๊าซรวม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857488" y="4000504"/>
            <a:ext cx="1638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3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mol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929322" y="4000504"/>
            <a:ext cx="1533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2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mol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295400" y="5791200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600">
                <a:latin typeface="Tahoma" pitchFamily="34" charset="0"/>
                <a:cs typeface="Tahoma" pitchFamily="34" charset="0"/>
              </a:rPr>
              <a:t>ถ้าลดความดัน  สมดุลจะปรับตัวย้อนกลับมากขึ้น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214282" y="4929198"/>
            <a:ext cx="852518" cy="857256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5" name="รูปภาพ 14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951" y="3503570"/>
            <a:ext cx="571504" cy="34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utoUpdateAnimBg="0"/>
      <p:bldP spid="37900" grpId="0" autoUpdateAnimBg="0"/>
      <p:bldP spid="37901" grpId="0" autoUpdateAnimBg="0"/>
      <p:bldP spid="37902" grpId="0" autoUpdateAnimBg="0"/>
      <p:bldP spid="37904" grpId="0" autoUpdateAnimBg="0"/>
      <p:bldP spid="379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สมดุลเคมี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229600" cy="3260725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90600" y="381000"/>
            <a:ext cx="6653234" cy="52322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ให้นักเรียนพิจารณาจากภาพการทดลอง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91896" y="1219201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สมดุลของ   3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H</a:t>
            </a:r>
            <a:r>
              <a:rPr lang="th-TH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 +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N</a:t>
            </a:r>
            <a:r>
              <a:rPr lang="th-TH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            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2NH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71006" y="5457366"/>
            <a:ext cx="1785966" cy="46166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ภาวะสมดุล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914412" y="5471880"/>
            <a:ext cx="1947874" cy="46166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เพิ่มความดัน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105400" y="5457366"/>
            <a:ext cx="3752880" cy="83099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สมดุลปรับตัวไปข้างหน้ามากขึ้นเกิด </a:t>
            </a:r>
            <a:r>
              <a:rPr lang="th-TH" sz="2400" dirty="0" err="1">
                <a:latin typeface="Tahoma" pitchFamily="34" charset="0"/>
                <a:cs typeface="Tahoma" pitchFamily="34" charset="0"/>
              </a:rPr>
              <a:t>NH</a:t>
            </a:r>
            <a:r>
              <a:rPr lang="en-US" sz="2400" baseline="-25000" dirty="0">
                <a:latin typeface="Tahoma" pitchFamily="34" charset="0"/>
                <a:cs typeface="Tahoma" pitchFamily="34" charset="0"/>
              </a:rPr>
              <a:t>3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มากขึ้น</a:t>
            </a:r>
            <a:endParaRPr lang="th-TH" sz="2400" baseline="-25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รูปภาพ 11" descr="ลูกศร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285860"/>
            <a:ext cx="571504" cy="34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animBg="1" autoUpdateAnimBg="0"/>
      <p:bldP spid="43021" grpId="0" animBg="1" autoUpdateAnimBg="0"/>
      <p:bldP spid="4302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u="sng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การเพิ่มความดัน</a:t>
            </a:r>
            <a:r>
              <a:rPr lang="th-TH">
                <a:solidFill>
                  <a:srgbClr val="6600CC"/>
                </a:solidFill>
              </a:rPr>
              <a:t> </a:t>
            </a:r>
            <a:r>
              <a:rPr lang="th-TH"/>
              <a:t> จะเห็นได้ว่าสมดุลจะปรับตัวไปข้างหน้า โดย ลดจำนวนโมลรวมของก๊าซในระบบ เพื่อที่ความดันจะได้ลดลง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828800" y="228602"/>
            <a:ext cx="6743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SO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+    O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    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2SO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aseline="30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0" y="857232"/>
            <a:ext cx="2214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err="1">
                <a:latin typeface="Tahoma" pitchFamily="34" charset="0"/>
                <a:cs typeface="Tahoma" pitchFamily="34" charset="0"/>
              </a:rPr>
              <a:t>โมล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ก๊าซรวม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643702" y="785794"/>
            <a:ext cx="1943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2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mol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11706" y="838200"/>
            <a:ext cx="16240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3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mol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762000" y="33528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การลดความดัน</a:t>
            </a:r>
            <a:r>
              <a:rPr lang="th-TH"/>
              <a:t>  สมดุลจะปรับตัวย้อนกลับ เพื่อเพิ่มความดัน โดย เพิ่มจำนวนโมลรวมของก๊าซในระบบ 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762000" y="4724400"/>
            <a:ext cx="73152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ถ้าเพิ่มความดันสมดุลจะเปลี่ยนไปทิศทางที่จะลดความดัน 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62000" y="5638800"/>
            <a:ext cx="7315200" cy="679450"/>
          </a:xfrm>
          <a:prstGeom prst="rect">
            <a:avLst/>
          </a:prstGeom>
          <a:solidFill>
            <a:srgbClr val="CCCCFF"/>
          </a:solidFill>
          <a:ln w="381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ถ้าลดความดันสมดุลจะเปลี่ยนไปทิศทางที่จะเพิ่มความดัน </a:t>
            </a:r>
          </a:p>
        </p:txBody>
      </p:sp>
      <p:grpSp>
        <p:nvGrpSpPr>
          <p:cNvPr id="38930" name="Group 18"/>
          <p:cNvGrpSpPr>
            <a:grpSpLocks/>
          </p:cNvGrpSpPr>
          <p:nvPr/>
        </p:nvGrpSpPr>
        <p:grpSpPr bwMode="auto">
          <a:xfrm>
            <a:off x="1066800" y="1447800"/>
            <a:ext cx="6553200" cy="641350"/>
            <a:chOff x="672" y="912"/>
            <a:chExt cx="4128" cy="404"/>
          </a:xfrm>
        </p:grpSpPr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1104" y="912"/>
              <a:ext cx="36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dirty="0">
                  <a:solidFill>
                    <a:srgbClr val="6600CC"/>
                  </a:solidFill>
                </a:rPr>
                <a:t>ความดัน </a:t>
              </a:r>
              <a:r>
                <a:rPr lang="th-TH" dirty="0"/>
                <a:t> แปรผันตรงกับจำนวนโม</a:t>
              </a:r>
              <a:r>
                <a:rPr lang="th-TH" dirty="0" err="1"/>
                <a:t>ลของ</a:t>
              </a:r>
              <a:r>
                <a:rPr lang="th-TH" dirty="0"/>
                <a:t>ก๊าซ</a:t>
              </a:r>
            </a:p>
          </p:txBody>
        </p:sp>
        <p:sp>
          <p:nvSpPr>
            <p:cNvPr id="38929" name="AutoShape 17"/>
            <p:cNvSpPr>
              <a:spLocks noChangeArrowheads="1"/>
            </p:cNvSpPr>
            <p:nvPr/>
          </p:nvSpPr>
          <p:spPr bwMode="auto">
            <a:xfrm>
              <a:off x="672" y="960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17" name="รูปภาพ 16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57166"/>
            <a:ext cx="571504" cy="34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24" grpId="0" autoUpdateAnimBg="0"/>
      <p:bldP spid="38926" grpId="0" animBg="1" autoUpdateAnimBg="0"/>
      <p:bldP spid="3892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92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ถ้าสมดุลใด ๆ </a:t>
            </a:r>
            <a:r>
              <a:rPr lang="th-TH">
                <a:solidFill>
                  <a:srgbClr val="990000"/>
                </a:solidFill>
              </a:rPr>
              <a:t>ไม่มีก๊าซเกี่ยวข้องกับระบบ</a:t>
            </a:r>
            <a:r>
              <a:rPr lang="th-TH"/>
              <a:t>  หรือสมดุลของก๊าซที่</a:t>
            </a:r>
            <a:r>
              <a:rPr lang="th-TH">
                <a:solidFill>
                  <a:srgbClr val="990000"/>
                </a:solidFill>
              </a:rPr>
              <a:t>ผลรวมจำนวนโมลก๊าซด้านสารตั้งต้น เท่ากับผลรวมโมลก๊าซด้านผลิตภัณฑ์</a:t>
            </a:r>
            <a:r>
              <a:rPr lang="th-TH"/>
              <a:t>  </a:t>
            </a:r>
            <a:r>
              <a:rPr lang="th-TH">
                <a:solidFill>
                  <a:srgbClr val="CC0000"/>
                </a:solidFill>
              </a:rPr>
              <a:t>ความดันจะไม่มีผลต่อภาวะสมดุล</a:t>
            </a:r>
            <a:r>
              <a:rPr lang="th-TH"/>
              <a:t>  เช่น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905000" y="3276600"/>
            <a:ext cx="52578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  </a:t>
            </a:r>
            <a:r>
              <a:rPr lang="en-US" dirty="0"/>
              <a:t>H</a:t>
            </a:r>
            <a:r>
              <a:rPr lang="en-US" baseline="-25000" dirty="0"/>
              <a:t>2 </a:t>
            </a:r>
            <a:r>
              <a:rPr lang="en-US" sz="2400" dirty="0"/>
              <a:t>(g)</a:t>
            </a:r>
            <a:r>
              <a:rPr lang="en-US" dirty="0"/>
              <a:t>  +    I</a:t>
            </a:r>
            <a:r>
              <a:rPr lang="en-US" baseline="-25000" dirty="0"/>
              <a:t>2 </a:t>
            </a:r>
            <a:r>
              <a:rPr lang="en-US" sz="2400" dirty="0"/>
              <a:t>(g)</a:t>
            </a:r>
            <a:r>
              <a:rPr lang="en-US" dirty="0"/>
              <a:t>                  </a:t>
            </a:r>
            <a:r>
              <a:rPr lang="en-US" dirty="0" smtClean="0"/>
              <a:t>    </a:t>
            </a:r>
            <a:r>
              <a:rPr lang="en-US" dirty="0"/>
              <a:t>2HI</a:t>
            </a:r>
            <a:r>
              <a:rPr lang="en-US" baseline="30000" dirty="0"/>
              <a:t> </a:t>
            </a:r>
            <a:r>
              <a:rPr lang="en-US" sz="2400" dirty="0"/>
              <a:t>(g)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905000" y="4191000"/>
            <a:ext cx="6324600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  FeO</a:t>
            </a:r>
            <a:r>
              <a:rPr lang="en-US" baseline="-25000"/>
              <a:t> </a:t>
            </a:r>
            <a:r>
              <a:rPr lang="en-US" sz="2400"/>
              <a:t>(s)</a:t>
            </a:r>
            <a:r>
              <a:rPr lang="en-US"/>
              <a:t>   +    CO</a:t>
            </a:r>
            <a:r>
              <a:rPr lang="en-US" baseline="-25000"/>
              <a:t> </a:t>
            </a:r>
            <a:r>
              <a:rPr lang="en-US" sz="2400"/>
              <a:t>(g)</a:t>
            </a:r>
            <a:r>
              <a:rPr lang="en-US"/>
              <a:t>                   </a:t>
            </a:r>
            <a:r>
              <a:rPr lang="th-TH"/>
              <a:t>Fe</a:t>
            </a:r>
            <a:r>
              <a:rPr lang="en-US" baseline="-25000"/>
              <a:t> </a:t>
            </a:r>
            <a:r>
              <a:rPr lang="en-US" sz="2400"/>
              <a:t>(s)</a:t>
            </a:r>
            <a:r>
              <a:rPr lang="en-US"/>
              <a:t>    +    CO</a:t>
            </a:r>
            <a:r>
              <a:rPr lang="en-US" baseline="-25000"/>
              <a:t>2</a:t>
            </a:r>
            <a:r>
              <a:rPr lang="en-US" baseline="30000"/>
              <a:t> </a:t>
            </a:r>
            <a:r>
              <a:rPr lang="en-US" sz="2400"/>
              <a:t>(g)</a:t>
            </a:r>
            <a:r>
              <a:rPr lang="en-US"/>
              <a:t> </a:t>
            </a:r>
            <a:endParaRPr lang="th-TH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905000" y="2438400"/>
            <a:ext cx="6553200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  </a:t>
            </a:r>
            <a:r>
              <a:rPr lang="en-US"/>
              <a:t>Fe</a:t>
            </a:r>
            <a:r>
              <a:rPr lang="en-US" baseline="30000"/>
              <a:t>3+</a:t>
            </a:r>
            <a:r>
              <a:rPr lang="en-US" baseline="-25000"/>
              <a:t> </a:t>
            </a:r>
            <a:r>
              <a:rPr lang="en-US" sz="2400"/>
              <a:t>(aq)</a:t>
            </a:r>
            <a:r>
              <a:rPr lang="en-US"/>
              <a:t>  +    SCN </a:t>
            </a:r>
            <a:r>
              <a:rPr lang="en-US" baseline="30000"/>
              <a:t>-</a:t>
            </a:r>
            <a:r>
              <a:rPr lang="en-US" baseline="-25000"/>
              <a:t> </a:t>
            </a:r>
            <a:r>
              <a:rPr lang="en-US" sz="2400"/>
              <a:t>(aq)</a:t>
            </a:r>
            <a:r>
              <a:rPr lang="en-US"/>
              <a:t>                  [FeSCN]</a:t>
            </a:r>
            <a:r>
              <a:rPr lang="en-US" baseline="30000"/>
              <a:t>2+</a:t>
            </a:r>
            <a:r>
              <a:rPr lang="en-US" sz="2400"/>
              <a:t>(aq) </a:t>
            </a:r>
            <a:r>
              <a:rPr lang="en-US"/>
              <a:t>                    </a:t>
            </a:r>
            <a:endParaRPr lang="th-TH"/>
          </a:p>
        </p:txBody>
      </p:sp>
      <p:grpSp>
        <p:nvGrpSpPr>
          <p:cNvPr id="39963" name="Group 27"/>
          <p:cNvGrpSpPr>
            <a:grpSpLocks/>
          </p:cNvGrpSpPr>
          <p:nvPr/>
        </p:nvGrpSpPr>
        <p:grpSpPr bwMode="auto">
          <a:xfrm>
            <a:off x="685800" y="2438400"/>
            <a:ext cx="1066800" cy="990600"/>
            <a:chOff x="432" y="1536"/>
            <a:chExt cx="672" cy="624"/>
          </a:xfrm>
        </p:grpSpPr>
        <p:sp>
          <p:nvSpPr>
            <p:cNvPr id="39957" name="AutoShape 21"/>
            <p:cNvSpPr>
              <a:spLocks noChangeArrowheads="1"/>
            </p:cNvSpPr>
            <p:nvPr/>
          </p:nvSpPr>
          <p:spPr bwMode="auto">
            <a:xfrm>
              <a:off x="720" y="1824"/>
              <a:ext cx="384" cy="3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9958" name="AutoShape 22"/>
            <p:cNvSpPr>
              <a:spLocks noChangeArrowheads="1"/>
            </p:cNvSpPr>
            <p:nvPr/>
          </p:nvSpPr>
          <p:spPr bwMode="auto">
            <a:xfrm>
              <a:off x="576" y="1680"/>
              <a:ext cx="384" cy="3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9959" name="AutoShape 23"/>
            <p:cNvSpPr>
              <a:spLocks noChangeArrowheads="1"/>
            </p:cNvSpPr>
            <p:nvPr/>
          </p:nvSpPr>
          <p:spPr bwMode="auto">
            <a:xfrm>
              <a:off x="432" y="1536"/>
              <a:ext cx="384" cy="3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1066800" y="533400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นักเรียน ลองไปพิจารณาผลของการเปลี่ยนแปลงความดันของสมดุลต่อไปนี้</a:t>
            </a:r>
          </a:p>
        </p:txBody>
      </p:sp>
      <p:pic>
        <p:nvPicPr>
          <p:cNvPr id="24" name="รูปภาพ 23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643182"/>
            <a:ext cx="571504" cy="340181"/>
          </a:xfrm>
          <a:prstGeom prst="rect">
            <a:avLst/>
          </a:prstGeom>
        </p:spPr>
      </p:pic>
      <p:pic>
        <p:nvPicPr>
          <p:cNvPr id="25" name="รูปภาพ 24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571504" cy="340181"/>
          </a:xfrm>
          <a:prstGeom prst="rect">
            <a:avLst/>
          </a:prstGeom>
        </p:spPr>
      </p:pic>
      <p:pic>
        <p:nvPicPr>
          <p:cNvPr id="26" name="รูปภาพ 25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357694"/>
            <a:ext cx="571504" cy="34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28762" y="1428736"/>
            <a:ext cx="7215238" cy="52322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NO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      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2NO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+    O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baseline="30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85720" y="285728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จากสมดุล ถ้าเพิ่มความดันของระบบ จะเกิดการเปลี่ยนแปลงอย่างไร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0" y="218779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หาโม</a:t>
            </a:r>
            <a:r>
              <a:rPr lang="th-TH" dirty="0" err="1"/>
              <a:t>ลของ</a:t>
            </a:r>
            <a:r>
              <a:rPr lang="th-TH" dirty="0"/>
              <a:t>ก๊าซ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143108" y="2296650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  2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mol</a:t>
            </a:r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2571736" y="1928802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096000" y="2286000"/>
            <a:ext cx="1547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  3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mol</a:t>
            </a:r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 rot="2553539">
            <a:off x="5724525" y="2182813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 rot="8740720" flipV="1">
            <a:off x="7265501" y="2056351"/>
            <a:ext cx="754635" cy="158030"/>
          </a:xfrm>
          <a:prstGeom prst="rightArrow">
            <a:avLst>
              <a:gd name="adj1" fmla="val 50000"/>
              <a:gd name="adj2" fmla="val 1402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85720" y="3160026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     ถ้าเพิ่มความดัน </a:t>
            </a:r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285720" y="3076572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764968" y="3156858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สมดุลจะปรับตัว</a:t>
            </a:r>
            <a:r>
              <a:rPr lang="th-TH" sz="2000" u="sng" dirty="0">
                <a:latin typeface="Tahoma" pitchFamily="34" charset="0"/>
                <a:cs typeface="Tahoma" pitchFamily="34" charset="0"/>
              </a:rPr>
              <a:t>ย้อนกลับ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มากขึ้นเพื่อลดความ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ดัน</a:t>
            </a:r>
            <a:br>
              <a:rPr lang="th-TH" sz="2000" dirty="0" smtClean="0">
                <a:latin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ลดโม</a:t>
            </a:r>
            <a:r>
              <a:rPr lang="th-TH" sz="2000" dirty="0" err="1">
                <a:latin typeface="Tahoma" pitchFamily="34" charset="0"/>
                <a:cs typeface="Tahoma" pitchFamily="34" charset="0"/>
              </a:rPr>
              <a:t>ลของ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ก๊าซลง)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2844792" y="4920342"/>
            <a:ext cx="60626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สมดุลจะปรับตัว</a:t>
            </a:r>
            <a:r>
              <a:rPr lang="th-TH" sz="2000" u="sng" dirty="0">
                <a:latin typeface="Tahoma" pitchFamily="34" charset="0"/>
                <a:cs typeface="Tahoma" pitchFamily="34" charset="0"/>
              </a:rPr>
              <a:t>ไปข้างหน้า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มากขึ้นเพื่อเพิ่มความ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ดัน</a:t>
            </a:r>
            <a:br>
              <a:rPr lang="th-TH" sz="2000" dirty="0" smtClean="0">
                <a:latin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เพิ่มโม</a:t>
            </a:r>
            <a:r>
              <a:rPr lang="th-TH" sz="2000" dirty="0" err="1">
                <a:latin typeface="Tahoma" pitchFamily="34" charset="0"/>
                <a:cs typeface="Tahoma" pitchFamily="34" charset="0"/>
              </a:rPr>
              <a:t>ลของ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ก๊าซมากขึ้น)</a:t>
            </a:r>
          </a:p>
        </p:txBody>
      </p: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152400" y="4876803"/>
            <a:ext cx="2990840" cy="830263"/>
            <a:chOff x="96" y="3072"/>
            <a:chExt cx="1632" cy="523"/>
          </a:xfrm>
        </p:grpSpPr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144" y="3072"/>
              <a:ext cx="15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400" dirty="0">
                  <a:latin typeface="Tahoma" pitchFamily="34" charset="0"/>
                  <a:cs typeface="Tahoma" pitchFamily="34" charset="0"/>
                </a:rPr>
                <a:t>     ถ้าลดความดัน </a:t>
              </a:r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auto">
            <a:xfrm>
              <a:off x="96" y="3168"/>
              <a:ext cx="288" cy="28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2786050" y="4000504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NO</a:t>
            </a:r>
            <a:r>
              <a:rPr lang="en-US" sz="2400" baseline="-25000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เพิ่ม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 ,  </a:t>
            </a:r>
            <a:r>
              <a:rPr lang="en-US" sz="24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NO</a:t>
            </a:r>
            <a:r>
              <a:rPr lang="th-TH" sz="24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และ</a:t>
            </a:r>
            <a:r>
              <a:rPr lang="en-US" sz="24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O</a:t>
            </a:r>
            <a:r>
              <a:rPr lang="en-US" sz="2400" baseline="-250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th-TH" sz="24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ลดลง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787182" y="5787576"/>
            <a:ext cx="521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NO</a:t>
            </a:r>
            <a:r>
              <a:rPr lang="en-US" sz="2800" baseline="-25000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ลด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,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NO</a:t>
            </a:r>
            <a:r>
              <a:rPr lang="th-TH" sz="28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และ</a:t>
            </a:r>
            <a:r>
              <a:rPr lang="en-US" sz="28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2800" dirty="0" err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เพิ่ม</a:t>
            </a:r>
            <a:endParaRPr lang="th-TH" sz="2800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" name="รูปภาพ 25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542584"/>
            <a:ext cx="571504" cy="34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7" grpId="0" autoUpdateAnimBg="0"/>
      <p:bldP spid="40979" grpId="0" autoUpdateAnimBg="0"/>
      <p:bldP spid="40982" grpId="0" autoUpdateAnimBg="0"/>
      <p:bldP spid="409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348" y="500042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การทดลองที่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7.4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4348" y="1214422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การศึกษาผลของความเข้มข้นต่อภาวะสมดุล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571472" y="2714620"/>
            <a:ext cx="7570716" cy="481437"/>
            <a:chOff x="1454250" y="714356"/>
            <a:chExt cx="7570716" cy="481437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1454250" y="714356"/>
              <a:ext cx="75707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Fe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3+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   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+  SCN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-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                       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  [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FeSCN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  </a:t>
              </a:r>
              <a:endParaRPr lang="th-TH" sz="2400" b="1" baseline="40000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รูปภาพ 11" descr="ลูกศร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9591" y="813090"/>
              <a:ext cx="642942" cy="382703"/>
            </a:xfrm>
            <a:prstGeom prst="rect">
              <a:avLst/>
            </a:prstGeom>
          </p:spPr>
        </p:pic>
      </p:grpSp>
      <p:sp>
        <p:nvSpPr>
          <p:cNvPr id="13" name="สี่เหลี่ยมผืนผ้า 12"/>
          <p:cNvSpPr/>
          <p:nvPr/>
        </p:nvSpPr>
        <p:spPr>
          <a:xfrm>
            <a:off x="285720" y="3357562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สีเหลืองอ่อน  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ใส                                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สีแดง</a:t>
            </a:r>
            <a:endParaRPr lang="th-TH" sz="2400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6" name="Oval 24"/>
          <p:cNvSpPr>
            <a:spLocks noChangeArrowheads="1"/>
          </p:cNvSpPr>
          <p:nvPr/>
        </p:nvSpPr>
        <p:spPr bwMode="auto">
          <a:xfrm>
            <a:off x="468313" y="260350"/>
            <a:ext cx="4679950" cy="1439863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43862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4800" dirty="0">
                <a:cs typeface="Angsana New" pitchFamily="18" charset="-34"/>
              </a:rPr>
              <a:t>การเพิ่มหรือลดปริมาตร</a:t>
            </a:r>
            <a:endParaRPr lang="th-TH" sz="4800" dirty="0"/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755650" y="1844675"/>
            <a:ext cx="698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>
                <a:cs typeface="Angsana New" pitchFamily="18" charset="-34"/>
              </a:rPr>
              <a:t>ปริมาตร แปรผกผันกับความดัน   ดังนั้นทิศทางสมดุล </a:t>
            </a:r>
            <a:br>
              <a:rPr lang="th-TH">
                <a:cs typeface="Angsana New" pitchFamily="18" charset="-34"/>
              </a:rPr>
            </a:br>
            <a:r>
              <a:rPr lang="th-TH">
                <a:cs typeface="Angsana New" pitchFamily="18" charset="-34"/>
              </a:rPr>
              <a:t>จะกลับทิศกับการรบกวนโดยการเปลี่ยนแปลงความดัน</a:t>
            </a:r>
            <a:endParaRPr lang="th-TH"/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323850" y="3282950"/>
            <a:ext cx="8496300" cy="1289050"/>
          </a:xfrm>
          <a:prstGeom prst="rect">
            <a:avLst/>
          </a:prstGeom>
          <a:solidFill>
            <a:srgbClr val="FFFFCC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ถ้าเพิ่ม</a:t>
            </a:r>
            <a:r>
              <a:rPr lang="th-TH">
                <a:cs typeface="Angsana New" pitchFamily="18" charset="-34"/>
              </a:rPr>
              <a:t>ปริมาตร  (ลดความดัน)  สมดุลจะเปลี่ยนไปทิศทางที่จะ</a:t>
            </a:r>
            <a:r>
              <a:rPr lang="th-TH"/>
              <a:t> </a:t>
            </a:r>
            <a:r>
              <a:rPr lang="th-TH">
                <a:cs typeface="Angsana New" pitchFamily="18" charset="-34"/>
              </a:rPr>
              <a:t/>
            </a:r>
            <a:br>
              <a:rPr lang="th-TH">
                <a:cs typeface="Angsana New" pitchFamily="18" charset="-34"/>
              </a:rPr>
            </a:br>
            <a:r>
              <a:rPr lang="th-TH" sz="4000">
                <a:solidFill>
                  <a:srgbClr val="FF3300"/>
                </a:solidFill>
                <a:cs typeface="Angsana New" pitchFamily="18" charset="-34"/>
              </a:rPr>
              <a:t>เพิ่มจำนวนโมลแก๊ส</a:t>
            </a:r>
            <a:r>
              <a:rPr lang="th-TH" sz="4000"/>
              <a:t> </a:t>
            </a: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323850" y="4938713"/>
            <a:ext cx="8496300" cy="1289050"/>
          </a:xfrm>
          <a:prstGeom prst="rect">
            <a:avLst/>
          </a:prstGeom>
          <a:solidFill>
            <a:srgbClr val="FFFFCC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ถ้า</a:t>
            </a:r>
            <a:r>
              <a:rPr lang="th-TH">
                <a:cs typeface="Angsana New" pitchFamily="18" charset="-34"/>
              </a:rPr>
              <a:t>ลดปริมาตร  (เพิ่มความดัน)   </a:t>
            </a:r>
            <a:r>
              <a:rPr lang="th-TH"/>
              <a:t>สมดุลจะเปลี่ยนไปทิศทางที่จะ</a:t>
            </a:r>
            <a:r>
              <a:rPr lang="th-TH">
                <a:cs typeface="Angsana New" pitchFamily="18" charset="-34"/>
              </a:rPr>
              <a:t>  </a:t>
            </a:r>
            <a:br>
              <a:rPr lang="th-TH">
                <a:cs typeface="Angsana New" pitchFamily="18" charset="-34"/>
              </a:rPr>
            </a:br>
            <a:r>
              <a:rPr lang="th-TH">
                <a:cs typeface="Angsana New" pitchFamily="18" charset="-34"/>
              </a:rPr>
              <a:t>  </a:t>
            </a:r>
            <a:r>
              <a:rPr lang="th-TH" sz="4000">
                <a:solidFill>
                  <a:srgbClr val="FF3300"/>
                </a:solidFill>
                <a:cs typeface="Angsana New" pitchFamily="18" charset="-34"/>
              </a:rPr>
              <a:t>ลดจำนวนโมลแก๊ส</a:t>
            </a:r>
            <a:r>
              <a:rPr lang="th-T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 autoUpdateAnimBg="0"/>
      <p:bldP spid="49177" grpId="0" animBg="1" autoUpdateAnimBg="0"/>
      <p:bldP spid="4917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Oval 8"/>
          <p:cNvSpPr>
            <a:spLocks noChangeArrowheads="1"/>
          </p:cNvSpPr>
          <p:nvPr/>
        </p:nvSpPr>
        <p:spPr bwMode="auto">
          <a:xfrm rot="-430193">
            <a:off x="100013" y="328613"/>
            <a:ext cx="4256087" cy="1439862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539750" y="417513"/>
            <a:ext cx="3095625" cy="1381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th-TH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สรุป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0825" y="2143125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การรบกวนสมดุล        ภาวะสมดุล          ค่าคงที่สมดุล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388" y="3040063"/>
            <a:ext cx="8713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   ความเข้มข้น           เปลี่ยนแปลง                คงที่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95263" y="3913188"/>
            <a:ext cx="8713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ความดันหรือปริมาตร  เปลี่ยนแปลง                คงที่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9713" y="4800600"/>
            <a:ext cx="8713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   อุณหภูมิ                 เปลี่ยนแปลง          </a:t>
            </a:r>
            <a:r>
              <a:rPr lang="th-TH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เปลี่ยนแปลง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12725" y="5688013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   เติมตัวเร่ง                 ไม่เปลี่ยน                  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17791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6"/>
          <p:cNvSpPr txBox="1">
            <a:spLocks noChangeArrowheads="1"/>
          </p:cNvSpPr>
          <p:nvPr/>
        </p:nvSpPr>
        <p:spPr bwMode="auto">
          <a:xfrm>
            <a:off x="609600" y="228600"/>
            <a:ext cx="77724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จงเติมคำลงในช่องว่างต่อไปนี้ เมื่อมีการรบกวนสมดุล ของ</a:t>
            </a:r>
          </a:p>
        </p:txBody>
      </p:sp>
      <p:sp>
        <p:nvSpPr>
          <p:cNvPr id="36869" name="Text Box 1029"/>
          <p:cNvSpPr txBox="1">
            <a:spLocks noChangeArrowheads="1"/>
          </p:cNvSpPr>
          <p:nvPr/>
        </p:nvSpPr>
        <p:spPr bwMode="auto">
          <a:xfrm>
            <a:off x="838200" y="12192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  </a:t>
            </a:r>
            <a:r>
              <a:rPr lang="en-US" dirty="0"/>
              <a:t>A</a:t>
            </a:r>
            <a:r>
              <a:rPr lang="en-US" baseline="-25000" dirty="0"/>
              <a:t> </a:t>
            </a:r>
            <a:r>
              <a:rPr lang="en-US" sz="2400" dirty="0"/>
              <a:t>(s)</a:t>
            </a:r>
            <a:r>
              <a:rPr lang="en-US" dirty="0"/>
              <a:t>   +    2B</a:t>
            </a:r>
            <a:r>
              <a:rPr lang="en-US" baseline="-25000" dirty="0"/>
              <a:t> 2 </a:t>
            </a:r>
            <a:r>
              <a:rPr lang="en-US" sz="2400" dirty="0"/>
              <a:t>(g)</a:t>
            </a:r>
            <a:r>
              <a:rPr lang="en-US" dirty="0"/>
              <a:t>                   </a:t>
            </a:r>
            <a:r>
              <a:rPr lang="th-TH" dirty="0" err="1"/>
              <a:t>Fe</a:t>
            </a:r>
            <a:r>
              <a:rPr lang="en-US" baseline="-250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</a:t>
            </a:r>
            <a:r>
              <a:rPr lang="en-US" dirty="0"/>
              <a:t>    +    O</a:t>
            </a:r>
            <a:r>
              <a:rPr lang="en-US" baseline="-25000" dirty="0"/>
              <a:t>2</a:t>
            </a:r>
            <a:r>
              <a:rPr lang="en-US" baseline="30000" dirty="0"/>
              <a:t> </a:t>
            </a:r>
            <a:r>
              <a:rPr lang="en-US" sz="2400" dirty="0"/>
              <a:t>(g)</a:t>
            </a:r>
            <a:r>
              <a:rPr lang="en-US" dirty="0"/>
              <a:t>   +  15.5 </a:t>
            </a:r>
            <a:r>
              <a:rPr lang="en-US" dirty="0" err="1"/>
              <a:t>kj</a:t>
            </a:r>
            <a:endParaRPr lang="th-TH" baseline="30000" dirty="0"/>
          </a:p>
        </p:txBody>
      </p:sp>
      <p:sp>
        <p:nvSpPr>
          <p:cNvPr id="36873" name="Text Box 1033"/>
          <p:cNvSpPr txBox="1">
            <a:spLocks noChangeArrowheads="1"/>
          </p:cNvSpPr>
          <p:nvPr/>
        </p:nvSpPr>
        <p:spPr bwMode="auto">
          <a:xfrm>
            <a:off x="1676400" y="2743200"/>
            <a:ext cx="19050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/>
              <a:t>ทิศทางสมดุล</a:t>
            </a:r>
          </a:p>
        </p:txBody>
      </p:sp>
      <p:sp>
        <p:nvSpPr>
          <p:cNvPr id="36874" name="Text Box 1034"/>
          <p:cNvSpPr txBox="1">
            <a:spLocks noChangeArrowheads="1"/>
          </p:cNvSpPr>
          <p:nvPr/>
        </p:nvSpPr>
        <p:spPr bwMode="auto">
          <a:xfrm>
            <a:off x="3581400" y="2057400"/>
            <a:ext cx="53340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ปริมาณสารที่เปลี่ยนแปลง</a:t>
            </a:r>
          </a:p>
        </p:txBody>
      </p:sp>
      <p:sp>
        <p:nvSpPr>
          <p:cNvPr id="36875" name="Text Box 1035"/>
          <p:cNvSpPr txBox="1">
            <a:spLocks noChangeArrowheads="1"/>
          </p:cNvSpPr>
          <p:nvPr/>
        </p:nvSpPr>
        <p:spPr bwMode="auto">
          <a:xfrm>
            <a:off x="3581400" y="26670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    </a:t>
            </a:r>
            <a:r>
              <a:rPr lang="en-US" dirty="0" smtClean="0"/>
              <a:t>B</a:t>
            </a:r>
            <a:r>
              <a:rPr lang="en-US" baseline="-25000" dirty="0" smtClean="0"/>
              <a:t> </a:t>
            </a:r>
            <a:r>
              <a:rPr lang="en-US" baseline="-25000" dirty="0"/>
              <a:t>2 </a:t>
            </a:r>
            <a:r>
              <a:rPr lang="en-US" dirty="0"/>
              <a:t>             </a:t>
            </a:r>
            <a:r>
              <a:rPr lang="th-TH" dirty="0" err="1"/>
              <a:t>Fe</a:t>
            </a:r>
            <a:r>
              <a:rPr lang="en-US" baseline="-25000" dirty="0"/>
              <a:t> </a:t>
            </a:r>
            <a:r>
              <a:rPr lang="en-US" dirty="0"/>
              <a:t>             O</a:t>
            </a:r>
            <a:r>
              <a:rPr lang="en-US" baseline="-25000" dirty="0"/>
              <a:t>2</a:t>
            </a:r>
            <a:r>
              <a:rPr lang="en-US" baseline="30000" dirty="0"/>
              <a:t> </a:t>
            </a:r>
            <a:r>
              <a:rPr lang="en-US" dirty="0"/>
              <a:t>          </a:t>
            </a:r>
            <a:r>
              <a:rPr lang="en-US" dirty="0" err="1"/>
              <a:t>ค่าK</a:t>
            </a:r>
            <a:endParaRPr lang="th-TH" baseline="30000" dirty="0"/>
          </a:p>
        </p:txBody>
      </p:sp>
      <p:sp>
        <p:nvSpPr>
          <p:cNvPr id="36876" name="Line 1036"/>
          <p:cNvSpPr>
            <a:spLocks noChangeShapeType="1"/>
          </p:cNvSpPr>
          <p:nvPr/>
        </p:nvSpPr>
        <p:spPr bwMode="auto">
          <a:xfrm>
            <a:off x="3581400" y="27432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877" name="Line 1037"/>
          <p:cNvSpPr>
            <a:spLocks noChangeShapeType="1"/>
          </p:cNvSpPr>
          <p:nvPr/>
        </p:nvSpPr>
        <p:spPr bwMode="auto">
          <a:xfrm>
            <a:off x="4953000" y="26670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878" name="Line 1038"/>
          <p:cNvSpPr>
            <a:spLocks noChangeShapeType="1"/>
          </p:cNvSpPr>
          <p:nvPr/>
        </p:nvSpPr>
        <p:spPr bwMode="auto">
          <a:xfrm>
            <a:off x="7696200" y="26670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879" name="Line 1039"/>
          <p:cNvSpPr>
            <a:spLocks noChangeShapeType="1"/>
          </p:cNvSpPr>
          <p:nvPr/>
        </p:nvSpPr>
        <p:spPr bwMode="auto">
          <a:xfrm>
            <a:off x="6324600" y="26670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880" name="Line 1040"/>
          <p:cNvSpPr>
            <a:spLocks noChangeShapeType="1"/>
          </p:cNvSpPr>
          <p:nvPr/>
        </p:nvSpPr>
        <p:spPr bwMode="auto">
          <a:xfrm>
            <a:off x="8915400" y="26670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881" name="Text Box 1041"/>
          <p:cNvSpPr txBox="1">
            <a:spLocks noChangeArrowheads="1"/>
          </p:cNvSpPr>
          <p:nvPr/>
        </p:nvSpPr>
        <p:spPr bwMode="auto">
          <a:xfrm>
            <a:off x="228600" y="3429000"/>
            <a:ext cx="2971800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1. ลดอุณหภูมิ</a:t>
            </a:r>
          </a:p>
        </p:txBody>
      </p:sp>
      <p:sp>
        <p:nvSpPr>
          <p:cNvPr id="36882" name="Text Box 1042"/>
          <p:cNvSpPr txBox="1">
            <a:spLocks noChangeArrowheads="1"/>
          </p:cNvSpPr>
          <p:nvPr/>
        </p:nvSpPr>
        <p:spPr bwMode="auto">
          <a:xfrm>
            <a:off x="228600" y="4267200"/>
            <a:ext cx="29718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2. เติมสาร </a:t>
            </a:r>
            <a:r>
              <a:rPr lang="en-US"/>
              <a:t>A</a:t>
            </a:r>
            <a:r>
              <a:rPr lang="th-TH"/>
              <a:t> </a:t>
            </a:r>
          </a:p>
        </p:txBody>
      </p:sp>
      <p:sp>
        <p:nvSpPr>
          <p:cNvPr id="36883" name="Text Box 1043"/>
          <p:cNvSpPr txBox="1">
            <a:spLocks noChangeArrowheads="1"/>
          </p:cNvSpPr>
          <p:nvPr/>
        </p:nvSpPr>
        <p:spPr bwMode="auto">
          <a:xfrm>
            <a:off x="228600" y="5105400"/>
            <a:ext cx="29718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3. ดูด 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th-TH"/>
              <a:t> ออก</a:t>
            </a:r>
          </a:p>
        </p:txBody>
      </p:sp>
      <p:sp>
        <p:nvSpPr>
          <p:cNvPr id="36884" name="Text Box 1044"/>
          <p:cNvSpPr txBox="1">
            <a:spLocks noChangeArrowheads="1"/>
          </p:cNvSpPr>
          <p:nvPr/>
        </p:nvSpPr>
        <p:spPr bwMode="auto">
          <a:xfrm>
            <a:off x="228600" y="5943600"/>
            <a:ext cx="2971800" cy="6413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/>
              <a:t>4. ลดความดัน</a:t>
            </a:r>
          </a:p>
        </p:txBody>
      </p:sp>
      <p:sp>
        <p:nvSpPr>
          <p:cNvPr id="36885" name="Text Box 1045"/>
          <p:cNvSpPr txBox="1">
            <a:spLocks noChangeArrowheads="1"/>
          </p:cNvSpPr>
          <p:nvPr/>
        </p:nvSpPr>
        <p:spPr bwMode="auto">
          <a:xfrm>
            <a:off x="3810000" y="3429000"/>
            <a:ext cx="838200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ลด</a:t>
            </a:r>
          </a:p>
        </p:txBody>
      </p:sp>
      <p:sp>
        <p:nvSpPr>
          <p:cNvPr id="36887" name="Text Box 1047"/>
          <p:cNvSpPr txBox="1">
            <a:spLocks noChangeArrowheads="1"/>
          </p:cNvSpPr>
          <p:nvPr/>
        </p:nvSpPr>
        <p:spPr bwMode="auto">
          <a:xfrm>
            <a:off x="5257800" y="3429000"/>
            <a:ext cx="838200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เพิ่ม</a:t>
            </a:r>
          </a:p>
        </p:txBody>
      </p:sp>
      <p:sp>
        <p:nvSpPr>
          <p:cNvPr id="36889" name="Text Box 1049"/>
          <p:cNvSpPr txBox="1">
            <a:spLocks noChangeArrowheads="1"/>
          </p:cNvSpPr>
          <p:nvPr/>
        </p:nvSpPr>
        <p:spPr bwMode="auto">
          <a:xfrm>
            <a:off x="6553200" y="3429000"/>
            <a:ext cx="838200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เพิ่ม</a:t>
            </a:r>
          </a:p>
        </p:txBody>
      </p:sp>
      <p:sp>
        <p:nvSpPr>
          <p:cNvPr id="36890" name="Text Box 1050"/>
          <p:cNvSpPr txBox="1">
            <a:spLocks noChangeArrowheads="1"/>
          </p:cNvSpPr>
          <p:nvPr/>
        </p:nvSpPr>
        <p:spPr bwMode="auto">
          <a:xfrm>
            <a:off x="7924800" y="3429000"/>
            <a:ext cx="838200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เพิ่ม</a:t>
            </a:r>
          </a:p>
        </p:txBody>
      </p:sp>
      <p:sp>
        <p:nvSpPr>
          <p:cNvPr id="36891" name="Text Box 1051"/>
          <p:cNvSpPr txBox="1">
            <a:spLocks noChangeArrowheads="1"/>
          </p:cNvSpPr>
          <p:nvPr/>
        </p:nvSpPr>
        <p:spPr bwMode="auto">
          <a:xfrm>
            <a:off x="3810000" y="4267200"/>
            <a:ext cx="8382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ลด</a:t>
            </a:r>
          </a:p>
        </p:txBody>
      </p:sp>
      <p:sp>
        <p:nvSpPr>
          <p:cNvPr id="36892" name="Text Box 1052"/>
          <p:cNvSpPr txBox="1">
            <a:spLocks noChangeArrowheads="1"/>
          </p:cNvSpPr>
          <p:nvPr/>
        </p:nvSpPr>
        <p:spPr bwMode="auto">
          <a:xfrm>
            <a:off x="5257800" y="4267200"/>
            <a:ext cx="8382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เพิ่ม</a:t>
            </a:r>
          </a:p>
        </p:txBody>
      </p:sp>
      <p:sp>
        <p:nvSpPr>
          <p:cNvPr id="36893" name="Text Box 1053"/>
          <p:cNvSpPr txBox="1">
            <a:spLocks noChangeArrowheads="1"/>
          </p:cNvSpPr>
          <p:nvPr/>
        </p:nvSpPr>
        <p:spPr bwMode="auto">
          <a:xfrm>
            <a:off x="6553200" y="4267200"/>
            <a:ext cx="8382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เพิ่ม</a:t>
            </a:r>
          </a:p>
        </p:txBody>
      </p:sp>
      <p:sp>
        <p:nvSpPr>
          <p:cNvPr id="36894" name="Text Box 1054"/>
          <p:cNvSpPr txBox="1">
            <a:spLocks noChangeArrowheads="1"/>
          </p:cNvSpPr>
          <p:nvPr/>
        </p:nvSpPr>
        <p:spPr bwMode="auto">
          <a:xfrm>
            <a:off x="7924800" y="4267200"/>
            <a:ext cx="8382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คงที่</a:t>
            </a:r>
          </a:p>
        </p:txBody>
      </p:sp>
      <p:sp>
        <p:nvSpPr>
          <p:cNvPr id="36895" name="Text Box 1055"/>
          <p:cNvSpPr txBox="1">
            <a:spLocks noChangeArrowheads="1"/>
          </p:cNvSpPr>
          <p:nvPr/>
        </p:nvSpPr>
        <p:spPr bwMode="auto">
          <a:xfrm>
            <a:off x="5257800" y="5105400"/>
            <a:ext cx="838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เพิ่ม</a:t>
            </a:r>
          </a:p>
        </p:txBody>
      </p:sp>
      <p:sp>
        <p:nvSpPr>
          <p:cNvPr id="36896" name="Text Box 1056"/>
          <p:cNvSpPr txBox="1">
            <a:spLocks noChangeArrowheads="1"/>
          </p:cNvSpPr>
          <p:nvPr/>
        </p:nvSpPr>
        <p:spPr bwMode="auto">
          <a:xfrm>
            <a:off x="3810000" y="5105400"/>
            <a:ext cx="838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ลด</a:t>
            </a:r>
          </a:p>
        </p:txBody>
      </p:sp>
      <p:sp>
        <p:nvSpPr>
          <p:cNvPr id="36897" name="Text Box 1057"/>
          <p:cNvSpPr txBox="1">
            <a:spLocks noChangeArrowheads="1"/>
          </p:cNvSpPr>
          <p:nvPr/>
        </p:nvSpPr>
        <p:spPr bwMode="auto">
          <a:xfrm>
            <a:off x="6553200" y="5105400"/>
            <a:ext cx="838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ลด</a:t>
            </a:r>
          </a:p>
        </p:txBody>
      </p:sp>
      <p:sp>
        <p:nvSpPr>
          <p:cNvPr id="36898" name="Text Box 1058"/>
          <p:cNvSpPr txBox="1">
            <a:spLocks noChangeArrowheads="1"/>
          </p:cNvSpPr>
          <p:nvPr/>
        </p:nvSpPr>
        <p:spPr bwMode="auto">
          <a:xfrm>
            <a:off x="7924800" y="5105400"/>
            <a:ext cx="838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คงที่</a:t>
            </a:r>
          </a:p>
        </p:txBody>
      </p:sp>
      <p:sp>
        <p:nvSpPr>
          <p:cNvPr id="36899" name="Text Box 1059"/>
          <p:cNvSpPr txBox="1">
            <a:spLocks noChangeArrowheads="1"/>
          </p:cNvSpPr>
          <p:nvPr/>
        </p:nvSpPr>
        <p:spPr bwMode="auto">
          <a:xfrm>
            <a:off x="3810000" y="5943600"/>
            <a:ext cx="838200" cy="6413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เพิ่ม</a:t>
            </a:r>
          </a:p>
        </p:txBody>
      </p:sp>
      <p:sp>
        <p:nvSpPr>
          <p:cNvPr id="36900" name="Text Box 1060"/>
          <p:cNvSpPr txBox="1">
            <a:spLocks noChangeArrowheads="1"/>
          </p:cNvSpPr>
          <p:nvPr/>
        </p:nvSpPr>
        <p:spPr bwMode="auto">
          <a:xfrm>
            <a:off x="5257800" y="5943600"/>
            <a:ext cx="838200" cy="6413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ลด</a:t>
            </a:r>
          </a:p>
        </p:txBody>
      </p:sp>
      <p:sp>
        <p:nvSpPr>
          <p:cNvPr id="36901" name="Text Box 1061"/>
          <p:cNvSpPr txBox="1">
            <a:spLocks noChangeArrowheads="1"/>
          </p:cNvSpPr>
          <p:nvPr/>
        </p:nvSpPr>
        <p:spPr bwMode="auto">
          <a:xfrm>
            <a:off x="6553200" y="5943600"/>
            <a:ext cx="838200" cy="6413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ลด</a:t>
            </a:r>
          </a:p>
        </p:txBody>
      </p:sp>
      <p:sp>
        <p:nvSpPr>
          <p:cNvPr id="36902" name="Text Box 1062"/>
          <p:cNvSpPr txBox="1">
            <a:spLocks noChangeArrowheads="1"/>
          </p:cNvSpPr>
          <p:nvPr/>
        </p:nvSpPr>
        <p:spPr bwMode="auto">
          <a:xfrm>
            <a:off x="7924800" y="5943600"/>
            <a:ext cx="838200" cy="6413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คงที่</a:t>
            </a:r>
          </a:p>
        </p:txBody>
      </p:sp>
      <p:sp>
        <p:nvSpPr>
          <p:cNvPr id="36903" name="Line 1063"/>
          <p:cNvSpPr>
            <a:spLocks noChangeShapeType="1"/>
          </p:cNvSpPr>
          <p:nvPr/>
        </p:nvSpPr>
        <p:spPr bwMode="auto">
          <a:xfrm>
            <a:off x="2286000" y="3810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904" name="Line 1064"/>
          <p:cNvSpPr>
            <a:spLocks noChangeShapeType="1"/>
          </p:cNvSpPr>
          <p:nvPr/>
        </p:nvSpPr>
        <p:spPr bwMode="auto">
          <a:xfrm>
            <a:off x="2286000" y="4572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905" name="Line 1065"/>
          <p:cNvSpPr>
            <a:spLocks noChangeShapeType="1"/>
          </p:cNvSpPr>
          <p:nvPr/>
        </p:nvSpPr>
        <p:spPr bwMode="auto">
          <a:xfrm>
            <a:off x="2286000" y="5486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906" name="Line 1066"/>
          <p:cNvSpPr>
            <a:spLocks noChangeShapeType="1"/>
          </p:cNvSpPr>
          <p:nvPr/>
        </p:nvSpPr>
        <p:spPr bwMode="auto">
          <a:xfrm>
            <a:off x="2286000" y="6324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40" name="รูปภาพ 39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9924" y="1414222"/>
            <a:ext cx="522926" cy="31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5" grpId="0" animBg="1" autoUpdateAnimBg="0"/>
      <p:bldP spid="36887" grpId="0" animBg="1" autoUpdateAnimBg="0"/>
      <p:bldP spid="36889" grpId="0" animBg="1" autoUpdateAnimBg="0"/>
      <p:bldP spid="36890" grpId="0" animBg="1" autoUpdateAnimBg="0"/>
      <p:bldP spid="36891" grpId="0" animBg="1" autoUpdateAnimBg="0"/>
      <p:bldP spid="36892" grpId="0" animBg="1" autoUpdateAnimBg="0"/>
      <p:bldP spid="36893" grpId="0" animBg="1" autoUpdateAnimBg="0"/>
      <p:bldP spid="36894" grpId="0" animBg="1" autoUpdateAnimBg="0"/>
      <p:bldP spid="36895" grpId="0" animBg="1" autoUpdateAnimBg="0"/>
      <p:bldP spid="36896" grpId="0" animBg="1" autoUpdateAnimBg="0"/>
      <p:bldP spid="36897" grpId="0" animBg="1" autoUpdateAnimBg="0"/>
      <p:bldP spid="36898" grpId="0" animBg="1" autoUpdateAnimBg="0"/>
      <p:bldP spid="36899" grpId="0" animBg="1" autoUpdateAnimBg="0"/>
      <p:bldP spid="36900" grpId="0" animBg="1" autoUpdateAnimBg="0"/>
      <p:bldP spid="36901" grpId="0" animBg="1" autoUpdateAnimBg="0"/>
      <p:bldP spid="36902" grpId="0" animBg="1" autoUpdateAnimBg="0"/>
      <p:bldP spid="36903" grpId="0" animBg="1"/>
      <p:bldP spid="36904" grpId="0" animBg="1"/>
      <p:bldP spid="36905" grpId="0" animBg="1"/>
      <p:bldP spid="369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จงพิจารณาข้อความต่อไปนี้ว่าถูก หรือผิด  จากสมดุล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28596" y="1219200"/>
            <a:ext cx="8429684" cy="52322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M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(s)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+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 2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+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105 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kj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    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2MO</a:t>
            </a:r>
            <a:r>
              <a:rPr lang="en-US" sz="2800" baseline="30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endParaRPr lang="th-TH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142976" y="2286000"/>
            <a:ext cx="5638824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1. ถ้าเพิ่มความดันจะเกิด </a:t>
            </a:r>
            <a:r>
              <a:rPr lang="en-US" dirty="0"/>
              <a:t>MO </a:t>
            </a:r>
            <a:r>
              <a:rPr lang="th-TH" dirty="0"/>
              <a:t>มากขึ้น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071538" y="3352800"/>
            <a:ext cx="6243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2. ถ้าต้องการ </a:t>
            </a:r>
            <a:r>
              <a:rPr lang="en-US" dirty="0"/>
              <a:t>MO </a:t>
            </a:r>
            <a:r>
              <a:rPr lang="th-TH" dirty="0"/>
              <a:t>มากขึ้นควรเติม ก๊าซ </a:t>
            </a:r>
            <a:r>
              <a:rPr lang="en-US" dirty="0"/>
              <a:t>O</a:t>
            </a:r>
            <a:r>
              <a:rPr lang="en-US" baseline="-25000" dirty="0"/>
              <a:t> 2</a:t>
            </a:r>
            <a:endParaRPr lang="th-TH" baseline="-25000" dirty="0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071538" y="4419600"/>
            <a:ext cx="6472262" cy="64135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3. ถ้าเพิ่มอุณหภูมิจะทำให้  </a:t>
            </a:r>
            <a:r>
              <a:rPr lang="en-US" dirty="0"/>
              <a:t>M  </a:t>
            </a:r>
            <a:r>
              <a:rPr lang="en-US" dirty="0" err="1"/>
              <a:t>และ</a:t>
            </a:r>
            <a:r>
              <a:rPr lang="en-US" dirty="0"/>
              <a:t> O</a:t>
            </a:r>
            <a:r>
              <a:rPr lang="en-US" baseline="-25000" dirty="0"/>
              <a:t> 2</a:t>
            </a:r>
            <a:r>
              <a:rPr lang="en-US" dirty="0"/>
              <a:t> </a:t>
            </a:r>
            <a:r>
              <a:rPr lang="th-TH" dirty="0"/>
              <a:t>ลดลง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071538" y="5486400"/>
            <a:ext cx="6472262" cy="64135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dirty="0"/>
              <a:t>4. ถ้าเพิ่มอุณหภูมิจะทำให้ค่าคงที่สมดุลลดลง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7315200" y="2286000"/>
            <a:ext cx="1600200" cy="641350"/>
            <a:chOff x="4608" y="1440"/>
            <a:chExt cx="1008" cy="404"/>
          </a:xfrm>
        </p:grpSpPr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5088" y="1440"/>
              <a:ext cx="528" cy="40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/>
                <a:t>ผิด</a:t>
              </a:r>
            </a:p>
          </p:txBody>
        </p:sp>
        <p:sp>
          <p:nvSpPr>
            <p:cNvPr id="47123" name="AutoShape 19" descr="ถุงกระดาษ"/>
            <p:cNvSpPr>
              <a:spLocks noChangeArrowheads="1"/>
            </p:cNvSpPr>
            <p:nvPr/>
          </p:nvSpPr>
          <p:spPr bwMode="auto">
            <a:xfrm>
              <a:off x="4608" y="1536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47128" name="Group 24"/>
          <p:cNvGrpSpPr>
            <a:grpSpLocks/>
          </p:cNvGrpSpPr>
          <p:nvPr/>
        </p:nvGrpSpPr>
        <p:grpSpPr bwMode="auto">
          <a:xfrm>
            <a:off x="7391400" y="3352800"/>
            <a:ext cx="1524000" cy="641350"/>
            <a:chOff x="4656" y="2112"/>
            <a:chExt cx="960" cy="404"/>
          </a:xfrm>
        </p:grpSpPr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5088" y="2112"/>
              <a:ext cx="528" cy="40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/>
                <a:t>ถูก</a:t>
              </a:r>
            </a:p>
          </p:txBody>
        </p:sp>
        <p:sp>
          <p:nvSpPr>
            <p:cNvPr id="47124" name="AutoShape 20" descr="ถุงกระดาษ"/>
            <p:cNvSpPr>
              <a:spLocks noChangeArrowheads="1"/>
            </p:cNvSpPr>
            <p:nvPr/>
          </p:nvSpPr>
          <p:spPr bwMode="auto">
            <a:xfrm>
              <a:off x="4656" y="220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47129" name="Group 25"/>
          <p:cNvGrpSpPr>
            <a:grpSpLocks/>
          </p:cNvGrpSpPr>
          <p:nvPr/>
        </p:nvGrpSpPr>
        <p:grpSpPr bwMode="auto">
          <a:xfrm>
            <a:off x="7620000" y="4419600"/>
            <a:ext cx="1295400" cy="641350"/>
            <a:chOff x="4800" y="2784"/>
            <a:chExt cx="816" cy="404"/>
          </a:xfrm>
        </p:grpSpPr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5088" y="2784"/>
              <a:ext cx="528" cy="404"/>
            </a:xfrm>
            <a:prstGeom prst="rect">
              <a:avLst/>
            </a:prstGeom>
            <a:solidFill>
              <a:srgbClr val="CC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/>
                <a:t>ถูก</a:t>
              </a:r>
            </a:p>
          </p:txBody>
        </p:sp>
        <p:sp>
          <p:nvSpPr>
            <p:cNvPr id="47125" name="AutoShape 21" descr="ถุงกระดาษ"/>
            <p:cNvSpPr>
              <a:spLocks noChangeArrowheads="1"/>
            </p:cNvSpPr>
            <p:nvPr/>
          </p:nvSpPr>
          <p:spPr bwMode="auto">
            <a:xfrm>
              <a:off x="4800" y="2880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7543800" y="5486400"/>
            <a:ext cx="1295400" cy="641350"/>
            <a:chOff x="4752" y="3456"/>
            <a:chExt cx="816" cy="404"/>
          </a:xfrm>
        </p:grpSpPr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5040" y="3456"/>
              <a:ext cx="528" cy="404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/>
                <a:t>ผิด</a:t>
              </a:r>
            </a:p>
          </p:txBody>
        </p:sp>
        <p:sp>
          <p:nvSpPr>
            <p:cNvPr id="47126" name="AutoShape 22" descr="ถุงกระดาษ"/>
            <p:cNvSpPr>
              <a:spLocks noChangeArrowheads="1"/>
            </p:cNvSpPr>
            <p:nvPr/>
          </p:nvSpPr>
          <p:spPr bwMode="auto">
            <a:xfrm>
              <a:off x="4752" y="3504"/>
              <a:ext cx="240" cy="240"/>
            </a:xfrm>
            <a:prstGeom prst="rightArrow">
              <a:avLst>
                <a:gd name="adj1" fmla="val 50000"/>
                <a:gd name="adj2" fmla="val 2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23" name="รูปภาพ 22" descr="ลูกศร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052" y="1357298"/>
            <a:ext cx="522926" cy="31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 autoUpdateAnimBg="0"/>
      <p:bldP spid="47117" grpId="0" animBg="1" autoUpdateAnimBg="0"/>
      <p:bldP spid="47119" grpId="0" animBg="1" autoUpdateAnimBg="0"/>
      <p:bldP spid="47122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1188" y="620713"/>
            <a:ext cx="81534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th-TH" sz="2800">
                <a:latin typeface="Tahoma" pitchFamily="34" charset="0"/>
                <a:cs typeface="Tahoma" pitchFamily="34" charset="0"/>
              </a:rPr>
              <a:t>สมดุลต่อไปนี้จะเลื่อนไปในทิศทางใดเมื่อ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  ลดปริมาตรของภาชนะที่บรรจุ</a:t>
            </a:r>
          </a:p>
          <a:p>
            <a:pPr marL="342900" indent="-342900" algn="l">
              <a:spcBef>
                <a:spcPct val="20000"/>
              </a:spcBef>
            </a:pPr>
            <a:endParaRPr lang="th-TH" sz="280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		(ก) </a:t>
            </a:r>
            <a:r>
              <a:rPr lang="en-US" sz="2800">
                <a:latin typeface="Tahoma" pitchFamily="34" charset="0"/>
                <a:cs typeface="Tahoma" pitchFamily="34" charset="0"/>
              </a:rPr>
              <a:t> PCl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1800">
                <a:latin typeface="Tahoma" pitchFamily="34" charset="0"/>
                <a:cs typeface="Tahoma" pitchFamily="34" charset="0"/>
              </a:rPr>
              <a:t>(g) </a:t>
            </a:r>
            <a:r>
              <a:rPr lang="en-US" sz="2800">
                <a:latin typeface="Tahoma" pitchFamily="34" charset="0"/>
                <a:cs typeface="Tahoma" pitchFamily="34" charset="0"/>
              </a:rPr>
              <a:t>+  Cl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 PCl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5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		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		(ข) </a:t>
            </a:r>
            <a:r>
              <a:rPr lang="en-US" sz="2800">
                <a:latin typeface="Tahoma" pitchFamily="34" charset="0"/>
                <a:cs typeface="Tahoma" pitchFamily="34" charset="0"/>
              </a:rPr>
              <a:t> CaCO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1800">
                <a:latin typeface="Tahoma" pitchFamily="34" charset="0"/>
                <a:cs typeface="Tahoma" pitchFamily="34" charset="0"/>
              </a:rPr>
              <a:t>(s)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CaO</a:t>
            </a:r>
            <a:r>
              <a:rPr lang="en-US" sz="1800">
                <a:latin typeface="Tahoma" pitchFamily="34" charset="0"/>
                <a:cs typeface="Tahoma" pitchFamily="34" charset="0"/>
              </a:rPr>
              <a:t>(s) </a:t>
            </a:r>
            <a:r>
              <a:rPr lang="en-US" sz="2800">
                <a:latin typeface="Tahoma" pitchFamily="34" charset="0"/>
                <a:cs typeface="Tahoma" pitchFamily="34" charset="0"/>
              </a:rPr>
              <a:t>+  CO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		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		(ค) </a:t>
            </a:r>
            <a:r>
              <a:rPr lang="en-US" sz="2800">
                <a:latin typeface="Tahoma" pitchFamily="34" charset="0"/>
                <a:cs typeface="Tahoma" pitchFamily="34" charset="0"/>
              </a:rPr>
              <a:t> H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  </a:t>
            </a:r>
            <a:r>
              <a:rPr lang="en-US" sz="2800">
                <a:latin typeface="Tahoma" pitchFamily="34" charset="0"/>
                <a:cs typeface="Tahoma" pitchFamily="34" charset="0"/>
              </a:rPr>
              <a:t>+  Cl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  2HCl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endParaRPr lang="th-TH" sz="180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39750" y="319088"/>
            <a:ext cx="81534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th-TH" sz="2400">
                <a:latin typeface="Tahoma" pitchFamily="34" charset="0"/>
                <a:cs typeface="Tahoma" pitchFamily="34" charset="0"/>
              </a:rPr>
              <a:t>การเปลี่ยนแปลงต่อไปนี้มีผลต่อภาวะสมดุลและค่าคงที่สมดุลของการสลายตัวของ </a:t>
            </a:r>
            <a:r>
              <a:rPr lang="en-US" sz="2400">
                <a:latin typeface="Tahoma" pitchFamily="34" charset="0"/>
                <a:cs typeface="Tahoma" pitchFamily="34" charset="0"/>
              </a:rPr>
              <a:t>SO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2400">
                <a:latin typeface="Tahoma" pitchFamily="34" charset="0"/>
                <a:cs typeface="Tahoma" pitchFamily="34" charset="0"/>
              </a:rPr>
              <a:t> </a:t>
            </a:r>
            <a:r>
              <a:rPr lang="th-TH" sz="2400">
                <a:latin typeface="Tahoma" pitchFamily="34" charset="0"/>
                <a:cs typeface="Tahoma" pitchFamily="34" charset="0"/>
              </a:rPr>
              <a:t>อย่างไร</a:t>
            </a:r>
          </a:p>
          <a:p>
            <a:pPr marL="342900" indent="-342900" algn="l">
              <a:spcBef>
                <a:spcPct val="20000"/>
              </a:spcBef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	2SO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1800">
                <a:latin typeface="Tahoma" pitchFamily="34" charset="0"/>
                <a:cs typeface="Tahoma" pitchFamily="34" charset="0"/>
              </a:rPr>
              <a:t>(g) </a:t>
            </a:r>
            <a:r>
              <a:rPr lang="en-US" sz="2400">
                <a:latin typeface="Tahoma" pitchFamily="34" charset="0"/>
                <a:cs typeface="Tahoma" pitchFamily="34" charset="0"/>
              </a:rPr>
              <a:t>   </a:t>
            </a:r>
            <a:r>
              <a:rPr lang="en-US" sz="24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400">
                <a:latin typeface="Tahoma" pitchFamily="34" charset="0"/>
                <a:cs typeface="Tahoma" pitchFamily="34" charset="0"/>
              </a:rPr>
              <a:t>   2SO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400">
                <a:latin typeface="Tahoma" pitchFamily="34" charset="0"/>
                <a:cs typeface="Tahoma" pitchFamily="34" charset="0"/>
              </a:rPr>
              <a:t> +O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400">
                <a:latin typeface="Tahoma" pitchFamily="34" charset="0"/>
                <a:cs typeface="Tahoma" pitchFamily="34" charset="0"/>
              </a:rPr>
              <a:t>    ;  </a:t>
            </a:r>
            <a:r>
              <a:rPr lang="en-US" sz="2400">
                <a:latin typeface="Tahoma" pitchFamily="34" charset="0"/>
                <a:cs typeface="Tahoma" pitchFamily="34" charset="0"/>
                <a:sym typeface="Symbol" pitchFamily="18" charset="2"/>
              </a:rPr>
              <a:t>H = +197.8  kJ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		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      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          (ก) การเติม </a:t>
            </a:r>
            <a:r>
              <a:rPr lang="en-US" sz="2400">
                <a:latin typeface="Tahoma" pitchFamily="34" charset="0"/>
                <a:cs typeface="Tahoma" pitchFamily="34" charset="0"/>
                <a:sym typeface="Symbol" pitchFamily="18" charset="2"/>
              </a:rPr>
              <a:t>O</a:t>
            </a:r>
            <a:r>
              <a:rPr lang="en-US" sz="2400" baseline="-25000">
                <a:latin typeface="Tahoma" pitchFamily="34" charset="0"/>
                <a:cs typeface="Tahoma" pitchFamily="34" charset="0"/>
                <a:sym typeface="Symbol" pitchFamily="18" charset="2"/>
              </a:rPr>
              <a:t>2</a:t>
            </a:r>
            <a:endParaRPr lang="en-US" sz="240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		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		(ข) การลดปริมาตรของภาชนะ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		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		(ค) การเพิ่มอุณหภูมิ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		</a:t>
            </a:r>
          </a:p>
          <a:p>
            <a:pPr marL="342900" indent="-342900" algn="l"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  <a:sym typeface="Symbol" pitchFamily="18" charset="2"/>
              </a:rPr>
              <a:t>		(ง) การเติมตัวเร่งปฏิกิริยา</a:t>
            </a:r>
            <a:endParaRPr lang="en-US" sz="2400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24300" y="3429000"/>
            <a:ext cx="4535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9750" y="2349500"/>
            <a:ext cx="694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2SO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2400">
                <a:latin typeface="Tahoma" pitchFamily="34" charset="0"/>
                <a:cs typeface="Tahoma" pitchFamily="34" charset="0"/>
              </a:rPr>
              <a:t>(g)  + 197 kJ  </a:t>
            </a:r>
            <a:r>
              <a:rPr lang="en-US" sz="24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400">
                <a:latin typeface="Tahoma" pitchFamily="34" charset="0"/>
                <a:cs typeface="Tahoma" pitchFamily="34" charset="0"/>
              </a:rPr>
              <a:t>   2SO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400">
                <a:latin typeface="Tahoma" pitchFamily="34" charset="0"/>
                <a:cs typeface="Tahoma" pitchFamily="34" charset="0"/>
              </a:rPr>
              <a:t>(g) +O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400">
                <a:latin typeface="Tahoma" pitchFamily="34" charset="0"/>
                <a:cs typeface="Tahoma" pitchFamily="34" charset="0"/>
              </a:rPr>
              <a:t>(g)</a:t>
            </a:r>
            <a:endParaRPr lang="th-TH" sz="2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Oval 8"/>
          <p:cNvSpPr>
            <a:spLocks noChangeArrowheads="1"/>
          </p:cNvSpPr>
          <p:nvPr/>
        </p:nvSpPr>
        <p:spPr bwMode="auto">
          <a:xfrm rot="-430193">
            <a:off x="100013" y="328613"/>
            <a:ext cx="4256087" cy="1439862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539750" y="417513"/>
            <a:ext cx="3095625" cy="1381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th-TH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สรุป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0825" y="2143125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การรบกวนสมดุล        ภาวะสมดุล          ค่าคงที่สมดุล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388" y="3040063"/>
            <a:ext cx="8713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   ความเข้มข้น           เปลี่ยนแปลง                คงที่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95263" y="3913188"/>
            <a:ext cx="8713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ความดันหรือปริมาตร  เปลี่ยนแปลง                คงที่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9713" y="4800600"/>
            <a:ext cx="8713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   อุณหภูมิ                 เปลี่ยนแปลง          </a:t>
            </a:r>
            <a:r>
              <a:rPr lang="th-TH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เปลี่ยนแปลง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12725" y="5688013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   เติมตัวเร่ง                 ไม่เปลี่ยน                  คงที่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281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A  +  B   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C  +   D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      ;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 3" pitchFamily="18" charset="2"/>
              </a:rPr>
              <a:t>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H  = + 30 kJ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971550" y="2599197"/>
            <a:ext cx="6767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A  +   B   +  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30 kJ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C   +   D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3563938" y="3118310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V="1">
            <a:off x="5724525" y="316117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V="1">
            <a:off x="6877050" y="316117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1187450" y="310402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2232025" y="309132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4500563" y="3246897"/>
            <a:ext cx="7191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468313" y="3716338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39763" y="422116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  +  3H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2NH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th-TH" sz="2800">
                <a:latin typeface="Tahoma" pitchFamily="34" charset="0"/>
                <a:cs typeface="Tahoma" pitchFamily="34" charset="0"/>
              </a:rPr>
              <a:t> 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       ;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</a:t>
            </a:r>
            <a:r>
              <a:rPr lang="en-US" sz="2800">
                <a:latin typeface="Tahoma" pitchFamily="34" charset="0"/>
                <a:cs typeface="Tahoma" pitchFamily="34" charset="0"/>
              </a:rPr>
              <a:t>H  = &lt; 0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ลูกศรลง 1"/>
          <p:cNvSpPr/>
          <p:nvPr/>
        </p:nvSpPr>
        <p:spPr bwMode="auto">
          <a:xfrm>
            <a:off x="1512887" y="1773213"/>
            <a:ext cx="611188" cy="6476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5048" y="193535"/>
            <a:ext cx="6047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ถ้าเพิ่มอุณหภูมิ ให้ระบบต่อไปนี้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281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A  +  B   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C  +   D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      ;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 3" pitchFamily="18" charset="2"/>
              </a:rPr>
              <a:t>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H  = + 30 kJ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971550" y="2599197"/>
            <a:ext cx="6767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A  +   B   +  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30 kJ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C   +   D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3563938" y="3118310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V="1">
            <a:off x="5724525" y="316117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V="1">
            <a:off x="6877050" y="316117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1187450" y="310402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2232025" y="309132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4500563" y="3246897"/>
            <a:ext cx="7191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468313" y="3716338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39763" y="422116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  +  3H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2NH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th-TH" sz="2800">
                <a:latin typeface="Tahoma" pitchFamily="34" charset="0"/>
                <a:cs typeface="Tahoma" pitchFamily="34" charset="0"/>
              </a:rPr>
              <a:t> 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       ;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</a:t>
            </a:r>
            <a:r>
              <a:rPr lang="en-US" sz="2800">
                <a:latin typeface="Tahoma" pitchFamily="34" charset="0"/>
                <a:cs typeface="Tahoma" pitchFamily="34" charset="0"/>
              </a:rPr>
              <a:t>H  = &lt; 0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84213" y="5623663"/>
            <a:ext cx="6408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+  3H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2NH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+  </a:t>
            </a:r>
            <a:r>
              <a:rPr lang="th-TH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พลังงาน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4211638" y="6199926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V="1">
            <a:off x="5940425" y="6171351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V="1">
            <a:off x="971550" y="6271363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2124075" y="6271363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843213" y="6344388"/>
            <a:ext cx="7191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" name="ลูกศรลง 1"/>
          <p:cNvSpPr/>
          <p:nvPr/>
        </p:nvSpPr>
        <p:spPr bwMode="auto">
          <a:xfrm>
            <a:off x="1512887" y="1773213"/>
            <a:ext cx="611188" cy="6476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9" name="ลูกศรลง 18"/>
          <p:cNvSpPr/>
          <p:nvPr/>
        </p:nvSpPr>
        <p:spPr bwMode="auto">
          <a:xfrm>
            <a:off x="1187450" y="5009210"/>
            <a:ext cx="514058" cy="5187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5048" y="193535"/>
            <a:ext cx="6047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ถ้าเพิ่มอุณหภูมิ ให้ระบบต่อไปนี้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96875" y="1411288"/>
            <a:ext cx="792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ahoma" pitchFamily="34" charset="0"/>
                <a:cs typeface="Tahoma" pitchFamily="34" charset="0"/>
              </a:rPr>
              <a:t>AgNO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3 </a:t>
            </a:r>
            <a:r>
              <a:rPr lang="en-US" sz="1800">
                <a:latin typeface="Tahoma" pitchFamily="34" charset="0"/>
                <a:cs typeface="Tahoma" pitchFamily="34" charset="0"/>
              </a:rPr>
              <a:t>(aq)</a:t>
            </a:r>
            <a:r>
              <a:rPr lang="en-US" sz="2800">
                <a:latin typeface="Tahoma" pitchFamily="34" charset="0"/>
                <a:cs typeface="Tahoma" pitchFamily="34" charset="0"/>
              </a:rPr>
              <a:t>  +  NaCl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 </a:t>
            </a:r>
            <a:r>
              <a:rPr lang="en-US" sz="1800">
                <a:latin typeface="Tahoma" pitchFamily="34" charset="0"/>
                <a:cs typeface="Tahoma" pitchFamily="34" charset="0"/>
              </a:rPr>
              <a:t>(aq)</a:t>
            </a:r>
            <a:r>
              <a:rPr lang="en-US" sz="2800">
                <a:latin typeface="Tahoma" pitchFamily="34" charset="0"/>
                <a:cs typeface="Tahoma" pitchFamily="34" charset="0"/>
              </a:rPr>
              <a:t>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AgCl</a:t>
            </a:r>
            <a:r>
              <a:rPr lang="en-US" sz="1800">
                <a:latin typeface="Tahoma" pitchFamily="34" charset="0"/>
                <a:cs typeface="Tahoma" pitchFamily="34" charset="0"/>
              </a:rPr>
              <a:t>(s)</a:t>
            </a:r>
            <a:r>
              <a:rPr lang="en-US" sz="2800">
                <a:latin typeface="Tahoma" pitchFamily="34" charset="0"/>
                <a:cs typeface="Tahoma" pitchFamily="34" charset="0"/>
              </a:rPr>
              <a:t>+NaNO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1800">
                <a:latin typeface="Tahoma" pitchFamily="34" charset="0"/>
                <a:cs typeface="Tahoma" pitchFamily="34" charset="0"/>
              </a:rPr>
              <a:t>(aq)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316913" y="1450975"/>
            <a:ext cx="827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68313" y="2530475"/>
            <a:ext cx="4751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ahoma" pitchFamily="34" charset="0"/>
                <a:cs typeface="Tahoma" pitchFamily="34" charset="0"/>
              </a:rPr>
              <a:t>S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 </a:t>
            </a:r>
            <a:r>
              <a:rPr lang="en-US" sz="1800">
                <a:latin typeface="Tahoma" pitchFamily="34" charset="0"/>
                <a:cs typeface="Tahoma" pitchFamily="34" charset="0"/>
              </a:rPr>
              <a:t>(s)</a:t>
            </a:r>
            <a:r>
              <a:rPr lang="en-US" sz="2800">
                <a:latin typeface="Tahoma" pitchFamily="34" charset="0"/>
                <a:cs typeface="Tahoma" pitchFamily="34" charset="0"/>
              </a:rPr>
              <a:t>  +  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SO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219700" y="2530475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82600" y="3613150"/>
            <a:ext cx="4751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+  F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2800">
                <a:latin typeface="Tahoma" pitchFamily="34" charset="0"/>
                <a:cs typeface="Tahoma" pitchFamily="34" charset="0"/>
              </a:rPr>
              <a:t>HF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292725" y="3573463"/>
            <a:ext cx="86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79388" y="404813"/>
            <a:ext cx="8713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    การเปลี่ยนแปลงความดัน จะมีผลต่อสมดุลหรือไม่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1175" y="4724400"/>
            <a:ext cx="5356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+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2800">
                <a:latin typeface="Tahoma" pitchFamily="34" charset="0"/>
                <a:cs typeface="Tahoma" pitchFamily="34" charset="0"/>
              </a:rPr>
              <a:t>NO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795963" y="4681538"/>
            <a:ext cx="86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มี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39750" y="5516563"/>
            <a:ext cx="5688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ahoma" pitchFamily="34" charset="0"/>
                <a:cs typeface="Tahoma" pitchFamily="34" charset="0"/>
              </a:rPr>
              <a:t>CaCO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3 </a:t>
            </a:r>
            <a:r>
              <a:rPr lang="en-US" sz="1800">
                <a:latin typeface="Tahoma" pitchFamily="34" charset="0"/>
                <a:cs typeface="Tahoma" pitchFamily="34" charset="0"/>
              </a:rPr>
              <a:t>(s)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CaO</a:t>
            </a:r>
            <a:r>
              <a:rPr lang="en-US" sz="1800">
                <a:latin typeface="Tahoma" pitchFamily="34" charset="0"/>
                <a:cs typeface="Tahoma" pitchFamily="34" charset="0"/>
              </a:rPr>
              <a:t>(s)   </a:t>
            </a:r>
            <a:r>
              <a:rPr lang="en-US" sz="2800">
                <a:latin typeface="Tahoma" pitchFamily="34" charset="0"/>
                <a:cs typeface="Tahoma" pitchFamily="34" charset="0"/>
              </a:rPr>
              <a:t>+   CO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370638" y="5530850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3" grpId="0"/>
      <p:bldP spid="58375" grpId="0"/>
      <p:bldP spid="58376" grpId="0"/>
      <p:bldP spid="58377" grpId="0"/>
      <p:bldP spid="58379" grpId="0"/>
      <p:bldP spid="58380" grpId="0"/>
      <p:bldP spid="58381" grpId="0"/>
      <p:bldP spid="583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348" y="500042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การทดลองที่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7.4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4348" y="1214422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การศึกษาผลของความเข้มข้นต่อภาวะสมดุล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28596" y="2234021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1.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86050" y="2162583"/>
            <a:ext cx="7286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เติม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Fe(NO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 , NH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SCN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อย่างละ 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หยด </a:t>
            </a:r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5" name="กลุ่ม 24"/>
          <p:cNvGrpSpPr/>
          <p:nvPr/>
        </p:nvGrpSpPr>
        <p:grpSpPr>
          <a:xfrm>
            <a:off x="1438252" y="2314983"/>
            <a:ext cx="1129153" cy="1301902"/>
            <a:chOff x="928662" y="2428868"/>
            <a:chExt cx="1129153" cy="1301902"/>
          </a:xfrm>
        </p:grpSpPr>
        <p:sp>
          <p:nvSpPr>
            <p:cNvPr id="26" name="แผนผังลำดับงาน: หน่วงเวลา 25"/>
            <p:cNvSpPr/>
            <p:nvPr/>
          </p:nvSpPr>
          <p:spPr bwMode="auto">
            <a:xfrm rot="5400000">
              <a:off x="392877" y="2964653"/>
              <a:ext cx="1285884" cy="214314"/>
            </a:xfrm>
            <a:prstGeom prst="flowChartDelay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27" name="แผนผังลำดับงาน: หน่วงเวลา 26"/>
            <p:cNvSpPr/>
            <p:nvPr/>
          </p:nvSpPr>
          <p:spPr bwMode="auto">
            <a:xfrm rot="5400000">
              <a:off x="678629" y="2964653"/>
              <a:ext cx="1285884" cy="214314"/>
            </a:xfrm>
            <a:prstGeom prst="flowChartDelay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28" name="แผนผังลำดับงาน: หน่วงเวลา 27"/>
            <p:cNvSpPr/>
            <p:nvPr/>
          </p:nvSpPr>
          <p:spPr bwMode="auto">
            <a:xfrm rot="5400000">
              <a:off x="994254" y="2966816"/>
              <a:ext cx="1285884" cy="214314"/>
            </a:xfrm>
            <a:prstGeom prst="flowChartDelay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29" name="แผนผังลำดับงาน: หน่วงเวลา 28"/>
            <p:cNvSpPr/>
            <p:nvPr/>
          </p:nvSpPr>
          <p:spPr bwMode="auto">
            <a:xfrm rot="5400000">
              <a:off x="1307716" y="2980671"/>
              <a:ext cx="1285884" cy="214314"/>
            </a:xfrm>
            <a:prstGeom prst="flowChartDelay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776520" y="2876963"/>
            <a:ext cx="6081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เติมน้ำหลอดละ 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15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หยด   ทั้ง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4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หลอด </a:t>
            </a:r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409507" y="4238611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2.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052480" y="4254630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หลอดที่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เก็บไว้เทียบสี</a:t>
            </a:r>
            <a:br>
              <a:rPr lang="th-TH" sz="2400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หลอดที่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เติม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Fe(NO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หยด</a:t>
            </a:r>
            <a:br>
              <a:rPr lang="th-TH" sz="2400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หลอดที่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เติม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NH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SCN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หยด</a:t>
            </a:r>
            <a:br>
              <a:rPr lang="th-TH" sz="2400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หลอดที่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4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เติม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Na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HPO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หยด</a:t>
            </a:r>
            <a:br>
              <a:rPr lang="th-TH" sz="2400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cs typeface="Tahoma" pitchFamily="34" charset="0"/>
              </a:rPr>
              <a:t>สังเกต การเปลี่ยนแปลง บันทึกผล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92275" y="549275"/>
            <a:ext cx="5356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+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NO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39750" y="2243138"/>
            <a:ext cx="7875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ดุลสมการ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+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3</a:t>
            </a:r>
            <a:r>
              <a:rPr lang="en-US" sz="280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sz="2800">
                <a:latin typeface="Tahoma" pitchFamily="34" charset="0"/>
                <a:cs typeface="Tahoma" pitchFamily="34" charset="0"/>
              </a:rPr>
              <a:t>NO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00025" y="3179763"/>
            <a:ext cx="7875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โมลแก๊สรวม          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                 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4  </a:t>
            </a:r>
            <a:endParaRPr lang="th-TH" sz="28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7875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ถ้าลดปริมาตรลงครึ่งหนึ่ง  จงหาว่า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3850" y="4005263"/>
            <a:ext cx="2519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ทิศทางสมดุล</a:t>
            </a:r>
            <a:endParaRPr lang="th-TH" sz="28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23850" y="4797425"/>
            <a:ext cx="3887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สารใดมีจำนวนโมลเพิ่ม</a:t>
            </a:r>
            <a:endParaRPr lang="th-TH" sz="28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54013" y="5656263"/>
            <a:ext cx="3713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สารใดมีจำนวนโมลลด</a:t>
            </a:r>
            <a:endParaRPr lang="th-TH" sz="28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4500563" y="41497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solidFill>
                <a:srgbClr val="FF0000"/>
              </a:solidFill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356100" y="47974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NO</a:t>
            </a:r>
            <a:r>
              <a:rPr lang="en-US" sz="2800" baseline="-25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500563" y="5632450"/>
            <a:ext cx="345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และ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O</a:t>
            </a:r>
            <a:r>
              <a:rPr lang="en-US" sz="2800" baseline="-25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8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  <p:bldP spid="57353" grpId="0" animBg="1"/>
      <p:bldP spid="57354" grpId="0"/>
      <p:bldP spid="573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49525" y="765175"/>
            <a:ext cx="568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r>
              <a:rPr lang="en-US" sz="280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2</a:t>
            </a:r>
            <a:r>
              <a:rPr lang="en-US" sz="280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 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+   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>
                <a:latin typeface="Tahoma" pitchFamily="34" charset="0"/>
                <a:cs typeface="Tahoma" pitchFamily="34" charset="0"/>
              </a:rPr>
              <a:t>   </a:t>
            </a:r>
            <a:endParaRPr lang="th-TH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4213" y="3008313"/>
            <a:ext cx="78755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ถ้าต้องการให้โมลของ </a:t>
            </a:r>
            <a:r>
              <a:rPr lang="en-US" sz="280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2800">
                <a:latin typeface="Tahoma" pitchFamily="34" charset="0"/>
                <a:cs typeface="Tahoma" pitchFamily="34" charset="0"/>
              </a:rPr>
              <a:t> </a:t>
            </a:r>
            <a:r>
              <a:rPr lang="th-TH" sz="2800">
                <a:latin typeface="Tahoma" pitchFamily="34" charset="0"/>
                <a:cs typeface="Tahoma" pitchFamily="34" charset="0"/>
              </a:rPr>
              <a:t>เพิ่ม จะต้องลดหรือเพิ่มความดัน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0825" y="1685925"/>
            <a:ext cx="787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โมลแก๊สรวม       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       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3  </a:t>
            </a:r>
            <a:endParaRPr lang="th-TH" sz="28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55650" y="4592638"/>
            <a:ext cx="712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ต้องให้สมดุลย้อนกลับ  จะต้อง</a:t>
            </a:r>
            <a:r>
              <a:rPr lang="en-US" sz="2800">
                <a:latin typeface="Tahoma" pitchFamily="34" charset="0"/>
                <a:cs typeface="Tahoma" pitchFamily="34" charset="0"/>
              </a:rPr>
              <a:t> </a:t>
            </a:r>
            <a:r>
              <a:rPr lang="th-TH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เพิ่มความดัน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 bwMode="auto">
          <a:xfrm>
            <a:off x="683568" y="1988840"/>
            <a:ext cx="7920880" cy="28083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59632" y="2492896"/>
            <a:ext cx="7056784" cy="18082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th-TH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ทำแบบฝึกหัด 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7.3</a:t>
            </a:r>
            <a:r>
              <a:rPr lang="th-TH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 </a:t>
            </a:r>
            <a:endParaRPr lang="th-TH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Browallia New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http://zodafires.files.wordpress.com/2009/12/ssdas2222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480720" cy="4582012"/>
          </a:xfrm>
          <a:prstGeom prst="rect">
            <a:avLst/>
          </a:prstGeom>
          <a:noFill/>
        </p:spPr>
      </p:pic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899592" y="4077072"/>
            <a:ext cx="7777163" cy="278092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th-TH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หลักเลอชา</a:t>
            </a:r>
            <a:r>
              <a:rPr lang="th-TH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เตอลิ</a:t>
            </a:r>
            <a:r>
              <a:rPr lang="th-TH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เอในอุตสาหกรรม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91680" y="260648"/>
            <a:ext cx="60736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การผลิตแก๊สแอมโมเนีย</a:t>
            </a:r>
            <a:endParaRPr lang="th-TH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www.boripat.ac.th/sciencebookonline/images/stories/Haber%20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056784" cy="4176464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36" y="5949280"/>
            <a:ext cx="6408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+  3H</a:t>
            </a:r>
            <a:r>
              <a:rPr lang="en-US" sz="2800" baseline="-25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2NH</a:t>
            </a:r>
            <a:r>
              <a:rPr lang="en-US" sz="2800" baseline="-25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+  92 kJ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firstbrain.com/thaidata/image.asp?ID=16175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85398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124075" y="479425"/>
            <a:ext cx="6408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+  3H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2NH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+  92 kJ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5288" y="2297113"/>
            <a:ext cx="8497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ถ้าต้องการเตรียมแก๊สแอมโมเนีย ให้ได้มาก ๆ จะต้อง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619250" y="3133725"/>
            <a:ext cx="5654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เพิ่มความดัน   และ ลดอุณหภูมิ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1416050"/>
            <a:ext cx="787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โมลแก๊สรวม       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            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2  </a:t>
            </a:r>
            <a:endParaRPr lang="th-TH" sz="28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5288" y="4029075"/>
            <a:ext cx="8497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การเตรียมแก๊สแอมโมเนีย ใช้อุณหภูมิ  </a:t>
            </a:r>
            <a:r>
              <a:rPr lang="en-US" sz="2800">
                <a:latin typeface="Tahoma" pitchFamily="34" charset="0"/>
                <a:cs typeface="Tahoma" pitchFamily="34" charset="0"/>
              </a:rPr>
              <a:t>500 </a:t>
            </a:r>
            <a:r>
              <a:rPr lang="en-US" sz="2800" baseline="30000">
                <a:latin typeface="Tahoma" pitchFamily="34" charset="0"/>
                <a:cs typeface="Tahoma" pitchFamily="34" charset="0"/>
              </a:rPr>
              <a:t>o</a:t>
            </a:r>
            <a:r>
              <a:rPr lang="en-US" sz="2800">
                <a:latin typeface="Tahoma" pitchFamily="34" charset="0"/>
                <a:cs typeface="Tahoma" pitchFamily="34" charset="0"/>
              </a:rPr>
              <a:t>C</a:t>
            </a:r>
            <a:r>
              <a:rPr lang="th-TH" sz="2800">
                <a:latin typeface="Tahoma" pitchFamily="34" charset="0"/>
                <a:cs typeface="Tahoma" pitchFamily="34" charset="0"/>
              </a:rPr>
              <a:t>  ความดัน  </a:t>
            </a:r>
            <a:r>
              <a:rPr lang="en-US" sz="2800">
                <a:latin typeface="Tahoma" pitchFamily="34" charset="0"/>
                <a:cs typeface="Tahoma" pitchFamily="34" charset="0"/>
              </a:rPr>
              <a:t>350 </a:t>
            </a:r>
            <a:r>
              <a:rPr lang="th-TH" sz="2800">
                <a:latin typeface="Tahoma" pitchFamily="34" charset="0"/>
                <a:cs typeface="Tahoma" pitchFamily="34" charset="0"/>
              </a:rPr>
              <a:t>บรรยากาศ  ใช้เหล็กเป็นต้วเร่ง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547664" y="5949280"/>
            <a:ext cx="565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เรียกว่า  </a:t>
            </a:r>
            <a:r>
              <a:rPr lang="th-TH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กระบวนการฮาเบอร์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5085184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ค้นพบโดย 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ฟริตซ์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 ฮาเบอร์ ในปี ค.ศ.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1912</a:t>
            </a:r>
            <a:endParaRPr lang="th-TH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02.143.137.230/6196/6196/G/GC/gc1/gc1_clip_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8017330" cy="5328592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83768" y="476672"/>
            <a:ext cx="4680520" cy="646331"/>
          </a:xfrm>
          <a:prstGeom prst="rect">
            <a:avLst/>
          </a:prstGeom>
          <a:noFill/>
          <a:ln w="9525">
            <a:solidFill>
              <a:schemeClr val="accent1">
                <a:alpha val="63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เครื่องมือของฮา</a:t>
            </a:r>
            <a:r>
              <a:rPr lang="th-TH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เบอร์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 descr="http://www.suntaichemicals.com/images/column_1251950709/1291351626suntaichemicalsco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275" y="836712"/>
            <a:ext cx="9324528" cy="648785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332656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การผลิต </a:t>
            </a:r>
            <a:r>
              <a:rPr lang="en-US" sz="32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SO</a:t>
            </a:r>
            <a:r>
              <a:rPr lang="en-US" sz="3200" baseline="-25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32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(g) </a:t>
            </a:r>
            <a:r>
              <a:rPr lang="th-TH" sz="32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เพื่อเตรียมกรดซัลฟิวริก</a:t>
            </a:r>
            <a:endParaRPr lang="th-TH" sz="32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5576" y="1412776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2SO</a:t>
            </a:r>
            <a:r>
              <a:rPr lang="en-US" sz="2800" baseline="-25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(g) </a:t>
            </a:r>
            <a:r>
              <a:rPr lang="en-US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+  </a:t>
            </a:r>
            <a:r>
              <a:rPr lang="en-US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(g) </a:t>
            </a:r>
            <a:r>
              <a:rPr lang="en-US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sz="2800" dirty="0">
                <a:solidFill>
                  <a:srgbClr val="FFC000"/>
                </a:solidFill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  2SO</a:t>
            </a:r>
            <a:r>
              <a:rPr lang="en-US" sz="2800" baseline="-25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+ </a:t>
            </a:r>
            <a:r>
              <a:rPr lang="th-TH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พลังงาน</a:t>
            </a:r>
            <a:r>
              <a:rPr lang="en-US" sz="1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8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3040" y="2060848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กรดซัลฟิวริก(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เป็นสารที่ใช้ในการผลิตปุ๋ยเคมี เคมีภัณฑ์ สี แบตเตอรี่ เส้นใยสังเคราะห์ ยางธรรมชาติและยางสังเคราะห์ ยา พลาสติก กระดาษ สารกึ่งตัวนำ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8066" name="Picture 2" descr="Sulfuric-acid-2D-dimens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1905000" cy="1266826"/>
          </a:xfrm>
          <a:prstGeom prst="rect">
            <a:avLst/>
          </a:prstGeom>
          <a:noFill/>
        </p:spPr>
      </p:pic>
      <p:pic>
        <p:nvPicPr>
          <p:cNvPr id="88068" name="Picture 4" descr="Sulfuric-acid-3D-vdW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077072"/>
            <a:ext cx="142341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75656" y="548680"/>
            <a:ext cx="6552728" cy="646331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การผลิต</a:t>
            </a:r>
            <a:r>
              <a:rPr lang="th-TH" dirty="0" err="1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แก๊สฟอส</a:t>
            </a:r>
            <a:r>
              <a:rPr lang="th-TH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จีน(</a:t>
            </a:r>
            <a:r>
              <a:rPr lang="en-US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COCl</a:t>
            </a:r>
            <a:r>
              <a:rPr lang="en-US" baseline="-250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27584" y="3645024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+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Cl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+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พลังงาน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COCl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(g)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520" y="1556792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แก๊สฟอส</a:t>
            </a:r>
            <a:r>
              <a:rPr lang="th-TH" sz="28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จีน เป็นสารตั้งต้นในการเตรียมพลาสติกชนิดพอลิคาร์บอเนต ซึ่งมีสมบัติ แข็ง ใส ทนความร้อนได้ดี</a:t>
            </a:r>
            <a:endParaRPr lang="th-TH" sz="28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9552" y="4869160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ภาวะที่เหมาะสม ที่ </a:t>
            </a:r>
            <a:r>
              <a:rPr lang="en-US" sz="28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200 </a:t>
            </a:r>
            <a:r>
              <a:rPr lang="en-US" sz="2800" baseline="400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8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C</a:t>
            </a:r>
            <a:r>
              <a:rPr lang="th-TH" sz="2800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  ใช้ผงถ่านเป็นตัวเร่ง</a:t>
            </a:r>
            <a:endParaRPr lang="th-TH" sz="28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anusorn\Downloads\20181204_103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55" y="1412776"/>
            <a:ext cx="5112568" cy="38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กลุ่ม 9"/>
          <p:cNvGrpSpPr/>
          <p:nvPr/>
        </p:nvGrpSpPr>
        <p:grpSpPr>
          <a:xfrm>
            <a:off x="960730" y="5517314"/>
            <a:ext cx="7570716" cy="415343"/>
            <a:chOff x="1764233" y="8205549"/>
            <a:chExt cx="7570716" cy="1303533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1764233" y="8205549"/>
              <a:ext cx="7570716" cy="46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Fe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3+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   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+  SCN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-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                       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  [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FeSCN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  </a:t>
              </a:r>
              <a:endParaRPr lang="th-TH" sz="2400" b="1" baseline="40000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รูปภาพ 11" descr="ลูกศร 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9464" y="8648708"/>
              <a:ext cx="642942" cy="860374"/>
            </a:xfrm>
            <a:prstGeom prst="rect">
              <a:avLst/>
            </a:prstGeom>
          </p:spPr>
        </p:pic>
      </p:grpSp>
      <p:sp>
        <p:nvSpPr>
          <p:cNvPr id="13" name="สี่เหลี่ยมผืนผ้า 12"/>
          <p:cNvSpPr/>
          <p:nvPr/>
        </p:nvSpPr>
        <p:spPr>
          <a:xfrm>
            <a:off x="719134" y="6154517"/>
            <a:ext cx="6786610" cy="147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สีเหลืองอ่อน  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ใส                                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สีแดง</a:t>
            </a:r>
            <a:endParaRPr lang="th-TH" sz="2400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65479" y="439052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หลอด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เก็บไว้เทียบสี       หลอด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เติม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Fe(NO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หลอด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เติม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NH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SCN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 หลอด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4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เติม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Na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HPO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55776" y="4581128"/>
            <a:ext cx="3240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1      2       3     4</a:t>
            </a:r>
            <a:endParaRPr lang="th-TH" sz="2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3608" y="476672"/>
            <a:ext cx="7056784" cy="646331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การสังเคราะห์เพชรจากแกรไฟต์</a:t>
            </a:r>
            <a:endParaRPr lang="th-TH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99592" y="1772816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แกรไฟต์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  +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1.9  kJ              C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เพชร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)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3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916832"/>
            <a:ext cx="648072" cy="370642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99592" y="4941168"/>
            <a:ext cx="71287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ภาวะที่เหมาะสม ที่อุณหภูมิ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2000 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C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 </a:t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latin typeface="Tahoma" pitchFamily="34" charset="0"/>
                <a:cs typeface="Tahoma" pitchFamily="34" charset="0"/>
              </a:rPr>
              <a:t>ความดัน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50,000 – 100,000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บรรยากาศ </a:t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latin typeface="Tahoma" pitchFamily="34" charset="0"/>
                <a:cs typeface="Tahoma" pitchFamily="34" charset="0"/>
              </a:rPr>
              <a:t>ใช้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Co , Fe  , Pt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เป็นตัวเร่ง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4210" name="Picture 2" descr="http://www.brandage.com/Asset/Article/2011/Home-Living/HL%20เพชรสังเคราะห์%20BrandAge110625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2124668" cy="2232248"/>
          </a:xfrm>
          <a:prstGeom prst="rect">
            <a:avLst/>
          </a:prstGeom>
          <a:noFill/>
        </p:spPr>
      </p:pic>
      <p:pic>
        <p:nvPicPr>
          <p:cNvPr id="94212" name="Picture 4" descr="http://www.thaigoodview.com/library/contest2551/science04/37/2/thaigoodview/picture/grap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20888"/>
            <a:ext cx="2376264" cy="2105634"/>
          </a:xfrm>
          <a:prstGeom prst="rect">
            <a:avLst/>
          </a:prstGeom>
          <a:noFill/>
        </p:spPr>
      </p:pic>
      <p:pic>
        <p:nvPicPr>
          <p:cNvPr id="8" name="รูปภาพ 7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1384975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3608" y="476672"/>
            <a:ext cx="7056784" cy="646331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การผลิตปูนดิบ </a:t>
            </a:r>
            <a:r>
              <a:rPr lang="en-US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dirty="0" err="1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CaO</a:t>
            </a:r>
            <a:r>
              <a:rPr lang="en-US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99592" y="2102603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CaCO</a:t>
            </a:r>
            <a:r>
              <a:rPr lang="en-US" sz="32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(s)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                   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CaO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(s)  +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32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(g)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3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46619"/>
            <a:ext cx="1656184" cy="370642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87824" y="191683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500-600 </a:t>
            </a:r>
            <a:r>
              <a:rPr lang="en-US" sz="2000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C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99592" y="3212976"/>
            <a:ext cx="7056784" cy="95410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ต้องถ่ายเทแก๊ส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CO2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ออกจากระบบเพื่อให้</a:t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latin typeface="Tahoma" pitchFamily="34" charset="0"/>
                <a:cs typeface="Tahoma" pitchFamily="34" charset="0"/>
              </a:rPr>
              <a:t>สมดุลไปข้างหน้า เกิด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CaO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ได้มากขึ้น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3186" name="Picture 2" descr="http://www.khaosod.co.th/view_resizing_images.php?filename=news-photo/khaosod/2009/11/you02171152p1.jpg&amp;width=360&amp;height=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53136"/>
            <a:ext cx="2636912" cy="1765266"/>
          </a:xfrm>
          <a:prstGeom prst="rect">
            <a:avLst/>
          </a:prstGeom>
          <a:noFill/>
        </p:spPr>
      </p:pic>
      <p:pic>
        <p:nvPicPr>
          <p:cNvPr id="93188" name="Picture 4" descr="http://www.stock2morrow.com/attachment.php?attachmentid=102653&amp;d=1327482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0524"/>
            <a:ext cx="3863752" cy="2517476"/>
          </a:xfrm>
          <a:prstGeom prst="rect">
            <a:avLst/>
          </a:prstGeom>
          <a:noFill/>
        </p:spPr>
      </p:pic>
      <p:pic>
        <p:nvPicPr>
          <p:cNvPr id="9" name="รูปภาพ 8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229200"/>
            <a:ext cx="1152128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uc.exteenblog.com/zonelight/images/Copy%20of%20uiy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25498"/>
            <a:ext cx="7992888" cy="5929407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323528" y="0"/>
            <a:ext cx="85443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สมดุลเคมีในสิ่งมีชีวิตและสิ่งแวดล้อม</a:t>
            </a:r>
            <a:endParaRPr lang="th-TH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charkarn.com/userfiles/19660/1%20(5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4176464" cy="4092935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600" y="4437112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Hb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3200" smtClean="0">
                <a:latin typeface="Tahoma" pitchFamily="34" charset="0"/>
                <a:cs typeface="Tahoma" pitchFamily="34" charset="0"/>
              </a:rPr>
              <a:t>+  O</a:t>
            </a:r>
            <a:r>
              <a:rPr lang="en-US" sz="3200" baseline="-2500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(g)</a:t>
            </a:r>
            <a:r>
              <a:rPr lang="en-US" sz="3200" smtClean="0">
                <a:latin typeface="Tahoma" pitchFamily="34" charset="0"/>
                <a:cs typeface="Tahoma" pitchFamily="34" charset="0"/>
              </a:rPr>
              <a:t>                    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HbO</a:t>
            </a:r>
            <a:r>
              <a:rPr lang="en-US" sz="3200" baseline="-25000" dirty="0" smtClean="0">
                <a:latin typeface="Tahoma" pitchFamily="34" charset="0"/>
                <a:cs typeface="Tahoma" pitchFamily="34" charset="0"/>
              </a:rPr>
              <a:t>2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1560" y="5085184"/>
            <a:ext cx="7416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ฮีโมโกลบิน                                               ออกซีฮีโมโกลบิน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4" descr="ลูกศร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581128"/>
            <a:ext cx="1368152" cy="37064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11760" y="5805264"/>
            <a:ext cx="374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กระบวนการหายใจ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/>
          <p:cNvSpPr/>
          <p:nvPr/>
        </p:nvSpPr>
        <p:spPr bwMode="auto">
          <a:xfrm>
            <a:off x="4355976" y="1340768"/>
            <a:ext cx="1296144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41277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6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12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6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+ 6O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(s)          6CO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5576" y="260648"/>
            <a:ext cx="7560840" cy="5847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กระบวนการเม</a:t>
            </a:r>
            <a:r>
              <a:rPr lang="th-TH" sz="3200" dirty="0" err="1" smtClean="0">
                <a:latin typeface="Tahoma" pitchFamily="34" charset="0"/>
                <a:cs typeface="Tahoma" pitchFamily="34" charset="0"/>
              </a:rPr>
              <a:t>แทบอ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ลิซึมของกลูโคส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447028" y="1398921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+  6HO</a:t>
            </a:r>
            <a:r>
              <a:rPr lang="en-US" sz="2800" baseline="-25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+ </a:t>
            </a:r>
            <a:r>
              <a:rPr lang="th-TH" sz="2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พลังงาน</a:t>
            </a:r>
            <a:r>
              <a:rPr lang="en-US" sz="2800" baseline="-25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5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84784"/>
            <a:ext cx="576064" cy="37064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6" y="3637015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+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           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H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+  HCO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-</a:t>
            </a:r>
            <a:endParaRPr lang="th-TH" sz="2800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090" y="3720145"/>
            <a:ext cx="576064" cy="370642"/>
          </a:xfrm>
          <a:prstGeom prst="rect">
            <a:avLst/>
          </a:prstGeom>
        </p:spPr>
      </p:pic>
      <p:pic>
        <p:nvPicPr>
          <p:cNvPr id="11" name="รูปภาพ 10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170" y="3706290"/>
            <a:ext cx="576064" cy="370642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23528" y="4501111"/>
            <a:ext cx="8352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ที่เส้นเลือดฝอยรอบถุงลมปอด ปฏิกิริยานี้จะย้อนกลับ</a:t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จะถูกขับออกจากปอดโดยการหายใจออก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ตัวเชื่อมต่อโค้ง 13"/>
          <p:cNvCxnSpPr/>
          <p:nvPr/>
        </p:nvCxnSpPr>
        <p:spPr bwMode="auto">
          <a:xfrm rot="10800000" flipV="1">
            <a:off x="971600" y="2132856"/>
            <a:ext cx="3600400" cy="1440160"/>
          </a:xfrm>
          <a:prstGeom prst="curvedConnector3">
            <a:avLst>
              <a:gd name="adj1" fmla="val 67701"/>
            </a:avLst>
          </a:prstGeom>
          <a:solidFill>
            <a:schemeClr val="accent1"/>
          </a:solidFill>
          <a:ln w="57150" cap="flat" cmpd="sng" algn="ctr">
            <a:solidFill>
              <a:srgbClr val="99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charkarn.com/userfiles/19660/1%20(5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3747808" cy="583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576" y="260648"/>
            <a:ext cx="7560840" cy="5847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ไฮ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พอก</a:t>
            </a:r>
            <a:r>
              <a:rPr lang="th-TH" sz="32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เซีย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Hypoxia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520" y="1196752"/>
            <a:ext cx="8676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คืออาการที่ออกซิเจนไปเลี้ยงสมองไม่เพียงพอ  </a:t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latin typeface="Tahoma" pitchFamily="34" charset="0"/>
                <a:cs typeface="Tahoma" pitchFamily="34" charset="0"/>
              </a:rPr>
              <a:t>เกิดกับคนที่ต้องไปทำงานในพื้นที่สูงกว่าระดับน้ำทะเลมาก ๆ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99592" y="2852936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Hb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  +  O</a:t>
            </a:r>
            <a:r>
              <a:rPr lang="en-US" sz="32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                   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HbO</a:t>
            </a:r>
            <a:r>
              <a:rPr lang="en-US" sz="3200" baseline="-25000" dirty="0" smtClean="0">
                <a:latin typeface="Tahoma" pitchFamily="34" charset="0"/>
                <a:cs typeface="Tahoma" pitchFamily="34" charset="0"/>
              </a:rPr>
              <a:t>2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รูปภาพ 7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1368152" cy="370642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4077072"/>
            <a:ext cx="8676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เพราะที่สูงค่าความดันอากาศต่ำ  ปริมาณออกซิเจนจึงมีน้อย  ใช้สมดุลอธิบายเหตุการณ์นี้ได้อย่างไร ?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วงรี 10"/>
          <p:cNvSpPr/>
          <p:nvPr/>
        </p:nvSpPr>
        <p:spPr bwMode="auto">
          <a:xfrm>
            <a:off x="4198105" y="3220795"/>
            <a:ext cx="1656184" cy="936104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512" y="2628143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ปฏิกิริยารวม</a:t>
            </a:r>
            <a:endParaRPr lang="th-TH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7624" y="971959"/>
            <a:ext cx="640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+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(l)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           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</a:t>
            </a:r>
            <a:endParaRPr lang="th-TH" sz="2800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3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486" y="1090387"/>
            <a:ext cx="792088" cy="31362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6514" y="1836055"/>
            <a:ext cx="8316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+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(l)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    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+  HCO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</a:t>
            </a:r>
            <a:endParaRPr lang="th-TH" sz="2800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รูปภาพ 6" descr="ลูกศร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010514"/>
            <a:ext cx="576064" cy="22808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6" y="3395444"/>
            <a:ext cx="8316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+ 2H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(l)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    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+  HCO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</a:t>
            </a:r>
            <a:endParaRPr lang="th-TH" sz="2800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16088" y="180246"/>
            <a:ext cx="5400600" cy="5847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วัฏ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จักรของคาร์บอน</a:t>
            </a:r>
            <a:endParaRPr lang="th-TH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ลูกศร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539460"/>
            <a:ext cx="576064" cy="228087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9512" y="4509120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CaCO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(s)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+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Ca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+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(l)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+ HCO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</a:t>
            </a:r>
            <a:endParaRPr lang="th-TH" sz="2800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รูปภาพ 12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9751" y="4636548"/>
            <a:ext cx="427307" cy="313204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2245" y="5168314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ปฏิกิริยารวม</a:t>
            </a:r>
            <a:endParaRPr lang="th-TH" sz="28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79512" y="5733256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CaCO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(s)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+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(l)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+ 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Ca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+ 2HCO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</a:t>
            </a:r>
            <a:endParaRPr lang="th-TH" sz="2800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รูปภาพ 15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5877272"/>
            <a:ext cx="427307" cy="313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512" y="404664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CaCO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(s)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+ H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(l)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+ 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Ca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+ 2HCO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aseline="4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</a:t>
            </a:r>
            <a:endParaRPr lang="th-TH" sz="2800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รูปภาพ 2" descr="ลูกศร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548680"/>
            <a:ext cx="427307" cy="31320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130020"/>
            <a:ext cx="8352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เมื่อสารละลายมีความเป็นกรดสูงจะละลาย 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CaCO</a:t>
            </a:r>
            <a:r>
              <a:rPr lang="en-US" sz="2800" baseline="-250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จึงเกิดการผุกร่อนเป็นโพรงถ้ำได้ </a:t>
            </a:r>
            <a:endParaRPr lang="th-TH" sz="28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2910899"/>
            <a:ext cx="8352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เมื่อสารละลายไหลไปหยดบนพื้นถ้ำ  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sz="2800" baseline="-250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th-TH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aseline="-250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แยกตัวออกปฏิกิริยาย้อนกลับ เกิดเป็นหินย้อยและหินงอกขึ้นบนพื้นภายในถ้ำ</a:t>
            </a:r>
            <a:endParaRPr lang="th-TH" sz="28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ลูกศรลง 5"/>
          <p:cNvSpPr/>
          <p:nvPr/>
        </p:nvSpPr>
        <p:spPr bwMode="auto">
          <a:xfrm>
            <a:off x="3923928" y="2165842"/>
            <a:ext cx="864096" cy="64807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pic>
        <p:nvPicPr>
          <p:cNvPr id="70658" name="Picture 2" descr="http://t2.gstatic.com/images?q=tbn:ANd9GcQqI9UYnLlt4Ue5V8L3uOWoqsjRDSiCYVKEqgQ7Kvcn5XyZxiqoNJj59h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365104"/>
            <a:ext cx="4536504" cy="2208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827584" y="2204864"/>
            <a:ext cx="7777163" cy="3221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th-TH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จบแล้ว  โชคดีทุก ๆ คน</a:t>
            </a: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835696" y="548680"/>
            <a:ext cx="5400899" cy="137621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th-TH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rowallia New"/>
                <a:cs typeface="Browallia New"/>
              </a:rPr>
              <a:t>ทำแบบฝึกหัดท้ายบท </a:t>
            </a:r>
            <a:endParaRPr lang="th-TH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Browallia New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9"/>
          <p:cNvGrpSpPr/>
          <p:nvPr/>
        </p:nvGrpSpPr>
        <p:grpSpPr>
          <a:xfrm>
            <a:off x="853156" y="945419"/>
            <a:ext cx="7570716" cy="415343"/>
            <a:chOff x="1764233" y="8205549"/>
            <a:chExt cx="7570716" cy="1303533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1764233" y="8205549"/>
              <a:ext cx="7570716" cy="46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Fe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3+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   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+  SCN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-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                       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  [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FeSCN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4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400" b="1" baseline="40000" dirty="0" smtClean="0">
                  <a:latin typeface="Tahoma" pitchFamily="34" charset="0"/>
                  <a:cs typeface="Tahoma" pitchFamily="34" charset="0"/>
                </a:rPr>
                <a:t>  </a:t>
              </a:r>
              <a:endParaRPr lang="th-TH" sz="2400" b="1" baseline="40000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รูปภาพ 11" descr="ลูกศร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9464" y="8648708"/>
              <a:ext cx="642942" cy="860374"/>
            </a:xfrm>
            <a:prstGeom prst="rect">
              <a:avLst/>
            </a:prstGeom>
          </p:spPr>
        </p:pic>
      </p:grpSp>
      <p:sp>
        <p:nvSpPr>
          <p:cNvPr id="13" name="สี่เหลี่ยมผืนผ้า 12"/>
          <p:cNvSpPr/>
          <p:nvPr/>
        </p:nvSpPr>
        <p:spPr>
          <a:xfrm>
            <a:off x="611560" y="1582622"/>
            <a:ext cx="6786610" cy="147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สีเหลืองอ่อน  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ใส                                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สีแดง</a:t>
            </a:r>
            <a:endParaRPr lang="th-TH" sz="2400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526" y="2357572"/>
            <a:ext cx="737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หลอดที่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เติม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Fe(NO</a:t>
            </a:r>
            <a:r>
              <a:rPr lang="en-US" sz="2400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sz="2400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  </a:t>
            </a:r>
            <a:r>
              <a:rPr lang="th-TH" sz="2400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สารละลายสีแดงเข้มขึ้น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4692" y="3351919"/>
            <a:ext cx="7051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ทิศทางสมดุล   </a:t>
            </a:r>
          </a:p>
        </p:txBody>
      </p:sp>
      <p:sp>
        <p:nvSpPr>
          <p:cNvPr id="3" name="ลูกศรขวา 2"/>
          <p:cNvSpPr/>
          <p:nvPr/>
        </p:nvSpPr>
        <p:spPr bwMode="auto">
          <a:xfrm>
            <a:off x="2575457" y="3479666"/>
            <a:ext cx="1017041" cy="2308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61526" y="4653136"/>
            <a:ext cx="8530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[Fe</a:t>
            </a:r>
            <a:r>
              <a:rPr lang="en-US" sz="2400" b="1" baseline="40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3+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]  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เพิ่ม  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[SCN</a:t>
            </a:r>
            <a:r>
              <a:rPr lang="en-US" sz="2400" b="1" baseline="40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]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ลด</a:t>
            </a:r>
            <a:r>
              <a:rPr lang="en-US" sz="2400" b="1" baseline="40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n-US" sz="2400" b="1" baseline="40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[</a:t>
            </a:r>
            <a:r>
              <a:rPr lang="en-US" sz="24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FeSCN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]</a:t>
            </a:r>
            <a:r>
              <a:rPr lang="en-US" sz="2400" b="1" baseline="40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2+</a:t>
            </a:r>
            <a:r>
              <a:rPr lang="th-TH" sz="2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เพิ่ม</a:t>
            </a:r>
            <a:r>
              <a:rPr lang="en-US" sz="2400" b="1" baseline="40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2400" b="1" baseline="40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3779912" y="1844824"/>
            <a:ext cx="144016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</a:rPr>
              <a:t>เมื่อเติม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Fe</a:t>
            </a:r>
            <a:r>
              <a:rPr lang="en-US" sz="2800" baseline="44000" dirty="0" smtClean="0">
                <a:solidFill>
                  <a:srgbClr val="0000FF"/>
                </a:solidFill>
              </a:rPr>
              <a:t>3+</a:t>
            </a:r>
            <a:endParaRPr lang="th-TH" sz="2800" baseline="44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324267"/>
            <a:ext cx="6408712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sz="2800" baseline="44000" dirty="0" smtClean="0">
                <a:latin typeface="Tahoma" pitchFamily="34" charset="0"/>
                <a:cs typeface="Tahoma" pitchFamily="34" charset="0"/>
              </a:rPr>
              <a:t>3+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+   SCN</a:t>
            </a:r>
            <a:r>
              <a:rPr lang="en-US" sz="2800" baseline="44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         [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FeSCN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]</a:t>
            </a:r>
            <a:r>
              <a:rPr lang="en-US" sz="2800" baseline="44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รูปภาพ 6" descr="ลูกศร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922" y="412863"/>
            <a:ext cx="726761" cy="355448"/>
          </a:xfrm>
          <a:prstGeom prst="rect">
            <a:avLst/>
          </a:prstGeom>
          <a:ln>
            <a:noFill/>
          </a:ln>
        </p:spPr>
      </p:pic>
      <p:cxnSp>
        <p:nvCxnSpPr>
          <p:cNvPr id="5" name="ตัวเชื่อมต่อตรง 4"/>
          <p:cNvCxnSpPr/>
          <p:nvPr/>
        </p:nvCxnSpPr>
        <p:spPr bwMode="auto">
          <a:xfrm>
            <a:off x="617216" y="1484784"/>
            <a:ext cx="0" cy="18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ตัวเชื่อมต่อตรง 7"/>
          <p:cNvCxnSpPr/>
          <p:nvPr/>
        </p:nvCxnSpPr>
        <p:spPr bwMode="auto">
          <a:xfrm flipH="1">
            <a:off x="617216" y="3284984"/>
            <a:ext cx="2736304" cy="163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สี่เหลี่ยมผืนผ้า 10"/>
          <p:cNvSpPr/>
          <p:nvPr/>
        </p:nvSpPr>
        <p:spPr bwMode="auto">
          <a:xfrm>
            <a:off x="833240" y="2825226"/>
            <a:ext cx="288032" cy="45975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708458" y="2551048"/>
            <a:ext cx="276910" cy="7339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 bwMode="auto">
          <a:xfrm>
            <a:off x="2633440" y="2177154"/>
            <a:ext cx="288032" cy="1093975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 bwMode="auto">
          <a:xfrm>
            <a:off x="5633179" y="1454151"/>
            <a:ext cx="0" cy="18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ตัวเชื่อมต่อตรง 17"/>
          <p:cNvCxnSpPr/>
          <p:nvPr/>
        </p:nvCxnSpPr>
        <p:spPr bwMode="auto">
          <a:xfrm flipH="1">
            <a:off x="5633179" y="3254351"/>
            <a:ext cx="2736304" cy="163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สี่เหลี่ยมผืนผ้า 18"/>
          <p:cNvSpPr/>
          <p:nvPr/>
        </p:nvSpPr>
        <p:spPr bwMode="auto">
          <a:xfrm>
            <a:off x="5849202" y="2105146"/>
            <a:ext cx="306973" cy="114920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 bwMode="auto">
          <a:xfrm>
            <a:off x="6724421" y="2506560"/>
            <a:ext cx="276910" cy="7339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 bwMode="auto">
          <a:xfrm>
            <a:off x="7649403" y="2146521"/>
            <a:ext cx="288032" cy="1093975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221680" y="1340768"/>
            <a:ext cx="611560" cy="52322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[   ]</a:t>
            </a:r>
            <a:endParaRPr lang="th-TH" sz="2800" baseline="-25000" dirty="0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145331" y="1210607"/>
            <a:ext cx="611560" cy="52322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[   ]</a:t>
            </a:r>
            <a:endParaRPr lang="th-TH" sz="2800" baseline="-25000" dirty="0"/>
          </a:p>
        </p:txBody>
      </p:sp>
      <p:grpSp>
        <p:nvGrpSpPr>
          <p:cNvPr id="2" name="กลุ่ม 26"/>
          <p:cNvGrpSpPr/>
          <p:nvPr/>
        </p:nvGrpSpPr>
        <p:grpSpPr>
          <a:xfrm>
            <a:off x="691957" y="3429000"/>
            <a:ext cx="2883053" cy="338554"/>
            <a:chOff x="691957" y="3429000"/>
            <a:chExt cx="2883053" cy="338554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691957" y="3429000"/>
              <a:ext cx="79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Fe</a:t>
              </a:r>
              <a:r>
                <a:rPr lang="en-US" sz="1600" baseline="44000" dirty="0" smtClean="0">
                  <a:latin typeface="Tahoma" pitchFamily="34" charset="0"/>
                  <a:cs typeface="Tahoma" pitchFamily="34" charset="0"/>
                </a:rPr>
                <a:t>3+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1475656" y="3429000"/>
              <a:ext cx="79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SCN</a:t>
              </a:r>
              <a:r>
                <a:rPr lang="en-US" sz="1600" baseline="44000" dirty="0" smtClean="0">
                  <a:latin typeface="Tahoma" pitchFamily="34" charset="0"/>
                  <a:cs typeface="Tahoma" pitchFamily="34" charset="0"/>
                </a:rPr>
                <a:t>-</a:t>
              </a: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   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2278866" y="3429000"/>
              <a:ext cx="12961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[</a:t>
              </a:r>
              <a:r>
                <a:rPr lang="en-US" sz="1600" dirty="0" err="1" smtClean="0">
                  <a:latin typeface="Tahoma" pitchFamily="34" charset="0"/>
                  <a:cs typeface="Tahoma" pitchFamily="34" charset="0"/>
                </a:rPr>
                <a:t>FeSCN</a:t>
              </a: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1600" baseline="44000" dirty="0" smtClean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th-TH" sz="1600" dirty="0" smtClean="0">
                  <a:latin typeface="Tahoma" pitchFamily="34" charset="0"/>
                  <a:cs typeface="Tahoma" pitchFamily="34" charset="0"/>
                </a:rPr>
                <a:t> 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กลุ่ม 27"/>
          <p:cNvGrpSpPr/>
          <p:nvPr/>
        </p:nvGrpSpPr>
        <p:grpSpPr>
          <a:xfrm>
            <a:off x="5704807" y="3429000"/>
            <a:ext cx="3054779" cy="360040"/>
            <a:chOff x="691957" y="3429000"/>
            <a:chExt cx="3200016" cy="338554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91957" y="3429000"/>
              <a:ext cx="79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Fe</a:t>
              </a:r>
              <a:r>
                <a:rPr lang="en-US" sz="1600" baseline="44000" dirty="0" smtClean="0">
                  <a:latin typeface="Tahoma" pitchFamily="34" charset="0"/>
                  <a:cs typeface="Tahoma" pitchFamily="34" charset="0"/>
                </a:rPr>
                <a:t>3+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475656" y="3429000"/>
              <a:ext cx="79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SCN</a:t>
              </a:r>
              <a:r>
                <a:rPr lang="en-US" sz="1600" baseline="44000" dirty="0" smtClean="0">
                  <a:latin typeface="Tahoma" pitchFamily="34" charset="0"/>
                  <a:cs typeface="Tahoma" pitchFamily="34" charset="0"/>
                </a:rPr>
                <a:t>-</a:t>
              </a: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   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2379804" y="3429000"/>
              <a:ext cx="15121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[</a:t>
              </a:r>
              <a:r>
                <a:rPr lang="en-US" sz="1600" dirty="0" err="1" smtClean="0">
                  <a:latin typeface="Tahoma" pitchFamily="34" charset="0"/>
                  <a:cs typeface="Tahoma" pitchFamily="34" charset="0"/>
                </a:rPr>
                <a:t>FeSCN</a:t>
              </a: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1600" baseline="44000" dirty="0" smtClean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th-TH" sz="1600" dirty="0" smtClean="0">
                  <a:latin typeface="Tahoma" pitchFamily="34" charset="0"/>
                  <a:cs typeface="Tahoma" pitchFamily="34" charset="0"/>
                </a:rPr>
                <a:t> 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33" name="ตัวเชื่อมต่อตรง 32"/>
          <p:cNvCxnSpPr/>
          <p:nvPr/>
        </p:nvCxnSpPr>
        <p:spPr bwMode="auto">
          <a:xfrm>
            <a:off x="3129107" y="4221088"/>
            <a:ext cx="0" cy="18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ตัวเชื่อมต่อตรง 33"/>
          <p:cNvCxnSpPr/>
          <p:nvPr/>
        </p:nvCxnSpPr>
        <p:spPr bwMode="auto">
          <a:xfrm flipH="1">
            <a:off x="3129107" y="6021288"/>
            <a:ext cx="2736304" cy="163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สี่เหลี่ยมผืนผ้า 34"/>
          <p:cNvSpPr/>
          <p:nvPr/>
        </p:nvSpPr>
        <p:spPr bwMode="auto">
          <a:xfrm>
            <a:off x="3345130" y="5201490"/>
            <a:ext cx="290766" cy="81979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 bwMode="auto">
          <a:xfrm>
            <a:off x="4220348" y="5489522"/>
            <a:ext cx="279643" cy="5179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 bwMode="auto">
          <a:xfrm>
            <a:off x="5145330" y="4437112"/>
            <a:ext cx="290766" cy="1570321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grpSp>
        <p:nvGrpSpPr>
          <p:cNvPr id="9" name="กลุ่ม 37"/>
          <p:cNvGrpSpPr/>
          <p:nvPr/>
        </p:nvGrpSpPr>
        <p:grpSpPr>
          <a:xfrm>
            <a:off x="3203848" y="6165304"/>
            <a:ext cx="3126787" cy="338554"/>
            <a:chOff x="691957" y="3429000"/>
            <a:chExt cx="3126787" cy="338554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691957" y="3429000"/>
              <a:ext cx="79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Fe</a:t>
              </a:r>
              <a:r>
                <a:rPr lang="en-US" sz="1600" baseline="44000" dirty="0" smtClean="0">
                  <a:latin typeface="Tahoma" pitchFamily="34" charset="0"/>
                  <a:cs typeface="Tahoma" pitchFamily="34" charset="0"/>
                </a:rPr>
                <a:t>3+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1475656" y="3429000"/>
              <a:ext cx="79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SCN</a:t>
              </a:r>
              <a:r>
                <a:rPr lang="en-US" sz="1600" baseline="44000" dirty="0" smtClean="0">
                  <a:latin typeface="Tahoma" pitchFamily="34" charset="0"/>
                  <a:cs typeface="Tahoma" pitchFamily="34" charset="0"/>
                </a:rPr>
                <a:t>-</a:t>
              </a: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   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2306576" y="3429000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[</a:t>
              </a:r>
              <a:r>
                <a:rPr lang="en-US" sz="1600" dirty="0" err="1" smtClean="0">
                  <a:latin typeface="Tahoma" pitchFamily="34" charset="0"/>
                  <a:cs typeface="Tahoma" pitchFamily="34" charset="0"/>
                </a:rPr>
                <a:t>FeSCN</a:t>
              </a: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1600" baseline="44000" dirty="0" smtClean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th-TH" sz="1600" dirty="0" smtClean="0">
                  <a:latin typeface="Tahoma" pitchFamily="34" charset="0"/>
                  <a:cs typeface="Tahoma" pitchFamily="34" charset="0"/>
                </a:rPr>
                <a:t> 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467544" y="3933056"/>
            <a:ext cx="2016224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ภาวะสมดุลเดิม</a:t>
            </a:r>
            <a:endParaRPr lang="th-TH" sz="2000" baseline="4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1043608" y="5589240"/>
            <a:ext cx="2016224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ภาวะสมดุลใหม่</a:t>
            </a:r>
            <a:endParaRPr lang="th-TH" sz="2000" baseline="4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2699792" y="4077072"/>
            <a:ext cx="611560" cy="52322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[   ]</a:t>
            </a:r>
            <a:endParaRPr lang="th-TH" sz="2800" baseline="-25000" dirty="0"/>
          </a:p>
        </p:txBody>
      </p:sp>
      <p:sp>
        <p:nvSpPr>
          <p:cNvPr id="45" name="ลูกศรโค้งซ้าย 44"/>
          <p:cNvSpPr/>
          <p:nvPr/>
        </p:nvSpPr>
        <p:spPr bwMode="auto">
          <a:xfrm rot="1934228">
            <a:off x="6685638" y="4377386"/>
            <a:ext cx="855962" cy="1895103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46" name="ลูกศรขวา 45"/>
          <p:cNvSpPr/>
          <p:nvPr/>
        </p:nvSpPr>
        <p:spPr bwMode="auto">
          <a:xfrm>
            <a:off x="3923928" y="2420888"/>
            <a:ext cx="1224136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6300192" y="4869160"/>
            <a:ext cx="2016224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สมดุลปรับตัว</a:t>
            </a:r>
            <a:endParaRPr lang="th-TH" sz="2000" baseline="44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7158" y="1857364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[  ] H</a:t>
            </a:r>
            <a:r>
              <a:rPr lang="th-TH" sz="24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 เพิ่มขึ้น  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3962" y="381000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ปฏิกิริยาในสมดุลดังสมการ  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H</a:t>
            </a:r>
            <a:r>
              <a:rPr lang="th-TH" sz="24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(g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+ 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I</a:t>
            </a:r>
            <a:r>
              <a:rPr lang="th-TH" sz="24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(g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    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2HI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14282" y="1214422"/>
            <a:ext cx="8401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ถ้าเติม  </a:t>
            </a:r>
            <a:r>
              <a:rPr lang="en-US" sz="24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th-TH" sz="2400" baseline="-250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    สมดุลจะเกิดการปรับตัวไปข้างหน้ามากขึ้น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172028" y="4495800"/>
            <a:ext cx="7215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H</a:t>
            </a:r>
            <a:r>
              <a:rPr lang="th-TH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 +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I</a:t>
            </a:r>
            <a:r>
              <a:rPr lang="th-TH" sz="2800" baseline="-25000" dirty="0">
                <a:latin typeface="Tahoma" pitchFamily="34" charset="0"/>
                <a:cs typeface="Tahoma" pitchFamily="34" charset="0"/>
              </a:rPr>
              <a:t>2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                  2HI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grpSp>
        <p:nvGrpSpPr>
          <p:cNvPr id="30766" name="Group 46"/>
          <p:cNvGrpSpPr>
            <a:grpSpLocks/>
          </p:cNvGrpSpPr>
          <p:nvPr/>
        </p:nvGrpSpPr>
        <p:grpSpPr bwMode="auto">
          <a:xfrm>
            <a:off x="4472666" y="4714884"/>
            <a:ext cx="914400" cy="152400"/>
            <a:chOff x="2640" y="3072"/>
            <a:chExt cx="576" cy="96"/>
          </a:xfrm>
        </p:grpSpPr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2640" y="3072"/>
              <a:ext cx="576" cy="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2784" y="3168"/>
              <a:ext cx="240" cy="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70540" y="2502570"/>
            <a:ext cx="7858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Tahoma" pitchFamily="34" charset="0"/>
                <a:cs typeface="Tahoma" pitchFamily="34" charset="0"/>
              </a:rPr>
              <a:t>แต่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I</a:t>
            </a:r>
            <a:r>
              <a:rPr lang="th-TH" sz="24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 ลดลง เนื่องจากทำปฏิกิริยากับ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H</a:t>
            </a:r>
            <a:r>
              <a:rPr lang="th-TH" sz="24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 ที่เติมลงไป  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357158" y="3200172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และได้ผลิตภัณฑ์คือ  </a:t>
            </a:r>
            <a:r>
              <a:rPr lang="th-TH" sz="2400" dirty="0" err="1">
                <a:latin typeface="Tahoma" pitchFamily="34" charset="0"/>
                <a:cs typeface="Tahoma" pitchFamily="34" charset="0"/>
              </a:rPr>
              <a:t>HI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  เพิ่มขึ้น  </a:t>
            </a:r>
          </a:p>
        </p:txBody>
      </p: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990599" y="3886200"/>
            <a:ext cx="1295574" cy="1143000"/>
            <a:chOff x="624" y="2448"/>
            <a:chExt cx="505" cy="720"/>
          </a:xfrm>
        </p:grpSpPr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816" y="2448"/>
              <a:ext cx="313" cy="33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เติม  </a:t>
              </a:r>
            </a:p>
          </p:txBody>
        </p:sp>
        <p:sp>
          <p:nvSpPr>
            <p:cNvPr id="30753" name="AutoShape 33"/>
            <p:cNvSpPr>
              <a:spLocks noChangeArrowheads="1"/>
            </p:cNvSpPr>
            <p:nvPr/>
          </p:nvSpPr>
          <p:spPr bwMode="auto">
            <a:xfrm>
              <a:off x="624" y="2784"/>
              <a:ext cx="192" cy="384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5357818" y="3175672"/>
            <a:ext cx="2428892" cy="52322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ดังภาพแสดง  </a:t>
            </a:r>
          </a:p>
        </p:txBody>
      </p: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1440540" y="5275947"/>
            <a:ext cx="762000" cy="995363"/>
            <a:chOff x="816" y="3360"/>
            <a:chExt cx="480" cy="627"/>
          </a:xfrm>
        </p:grpSpPr>
        <p:sp>
          <p:nvSpPr>
            <p:cNvPr id="30754" name="AutoShape 34"/>
            <p:cNvSpPr>
              <a:spLocks noChangeArrowheads="1"/>
            </p:cNvSpPr>
            <p:nvPr/>
          </p:nvSpPr>
          <p:spPr bwMode="auto">
            <a:xfrm>
              <a:off x="912" y="3360"/>
              <a:ext cx="240" cy="24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758" name="Text Box 38"/>
            <p:cNvSpPr txBox="1">
              <a:spLocks noChangeArrowheads="1"/>
            </p:cNvSpPr>
            <p:nvPr/>
          </p:nvSpPr>
          <p:spPr bwMode="auto">
            <a:xfrm>
              <a:off x="816" y="3696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400">
                  <a:latin typeface="Tahoma" pitchFamily="34" charset="0"/>
                  <a:cs typeface="Tahoma" pitchFamily="34" charset="0"/>
                </a:rPr>
                <a:t>เพิ่ม  </a:t>
              </a:r>
            </a:p>
          </p:txBody>
        </p:sp>
      </p:grpSp>
      <p:grpSp>
        <p:nvGrpSpPr>
          <p:cNvPr id="30764" name="Group 44"/>
          <p:cNvGrpSpPr>
            <a:grpSpLocks/>
          </p:cNvGrpSpPr>
          <p:nvPr/>
        </p:nvGrpSpPr>
        <p:grpSpPr bwMode="auto">
          <a:xfrm>
            <a:off x="3051624" y="5275947"/>
            <a:ext cx="762000" cy="995363"/>
            <a:chOff x="1776" y="3360"/>
            <a:chExt cx="480" cy="627"/>
          </a:xfrm>
        </p:grpSpPr>
        <p:sp>
          <p:nvSpPr>
            <p:cNvPr id="30755" name="AutoShape 35"/>
            <p:cNvSpPr>
              <a:spLocks noChangeArrowheads="1"/>
            </p:cNvSpPr>
            <p:nvPr/>
          </p:nvSpPr>
          <p:spPr bwMode="auto">
            <a:xfrm>
              <a:off x="1824" y="3360"/>
              <a:ext cx="240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1776" y="3696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400">
                  <a:latin typeface="Tahoma" pitchFamily="34" charset="0"/>
                  <a:cs typeface="Tahoma" pitchFamily="34" charset="0"/>
                </a:rPr>
                <a:t>ลด  </a:t>
              </a:r>
            </a:p>
          </p:txBody>
        </p:sp>
      </p:grpSp>
      <p:grpSp>
        <p:nvGrpSpPr>
          <p:cNvPr id="30765" name="Group 45"/>
          <p:cNvGrpSpPr>
            <a:grpSpLocks/>
          </p:cNvGrpSpPr>
          <p:nvPr/>
        </p:nvGrpSpPr>
        <p:grpSpPr bwMode="auto">
          <a:xfrm>
            <a:off x="5943600" y="5257803"/>
            <a:ext cx="762000" cy="995363"/>
            <a:chOff x="3744" y="3312"/>
            <a:chExt cx="480" cy="627"/>
          </a:xfrm>
        </p:grpSpPr>
        <p:sp>
          <p:nvSpPr>
            <p:cNvPr id="30756" name="AutoShape 36"/>
            <p:cNvSpPr>
              <a:spLocks noChangeArrowheads="1"/>
            </p:cNvSpPr>
            <p:nvPr/>
          </p:nvSpPr>
          <p:spPr bwMode="auto">
            <a:xfrm>
              <a:off x="3840" y="3312"/>
              <a:ext cx="240" cy="24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3744" y="3648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400">
                  <a:latin typeface="Tahoma" pitchFamily="34" charset="0"/>
                  <a:cs typeface="Tahoma" pitchFamily="34" charset="0"/>
                </a:rPr>
                <a:t>เพิ่ม  </a:t>
              </a:r>
            </a:p>
          </p:txBody>
        </p:sp>
      </p:grpSp>
      <p:pic>
        <p:nvPicPr>
          <p:cNvPr id="28" name="รูปภาพ 27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79" y="500042"/>
            <a:ext cx="407985" cy="24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7" grpId="0" autoUpdateAnimBg="0"/>
      <p:bldP spid="30746" grpId="0" autoUpdateAnimBg="0"/>
      <p:bldP spid="30750" grpId="0" autoUpdateAnimBg="0"/>
      <p:bldP spid="30751" grpId="0" autoUpdateAnimBg="0"/>
      <p:bldP spid="3075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14282" y="304800"/>
            <a:ext cx="8643998" cy="52322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>
                <a:latin typeface="Tahoma" pitchFamily="34" charset="0"/>
                <a:cs typeface="Tahoma" pitchFamily="34" charset="0"/>
              </a:rPr>
              <a:t> ถ้าเติม </a:t>
            </a:r>
            <a:r>
              <a:rPr lang="en-US" sz="2800">
                <a:latin typeface="Tahoma" pitchFamily="34" charset="0"/>
                <a:cs typeface="Tahoma" pitchFamily="34" charset="0"/>
              </a:rPr>
              <a:t>I</a:t>
            </a:r>
            <a:r>
              <a:rPr lang="en-US" sz="2800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th-TH" sz="2800">
                <a:latin typeface="Tahoma" pitchFamily="34" charset="0"/>
                <a:cs typeface="Tahoma" pitchFamily="34" charset="0"/>
              </a:rPr>
              <a:t> ลงในสมดุล สมดุลเลื่อนไปข้างหน้ามากขึ้น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69146" y="1676400"/>
            <a:ext cx="5815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+   I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         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HI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4253824" y="1899774"/>
            <a:ext cx="714380" cy="142876"/>
            <a:chOff x="1968" y="816"/>
            <a:chExt cx="576" cy="96"/>
          </a:xfrm>
        </p:grpSpPr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1968" y="81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2064" y="91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2799" name="Group 31"/>
          <p:cNvGrpSpPr>
            <a:grpSpLocks/>
          </p:cNvGrpSpPr>
          <p:nvPr/>
        </p:nvGrpSpPr>
        <p:grpSpPr bwMode="auto">
          <a:xfrm>
            <a:off x="3304026" y="1000108"/>
            <a:ext cx="1595438" cy="609600"/>
            <a:chOff x="1920" y="672"/>
            <a:chExt cx="576" cy="384"/>
          </a:xfrm>
        </p:grpSpPr>
        <p:sp>
          <p:nvSpPr>
            <p:cNvPr id="32798" name="AutoShape 30"/>
            <p:cNvSpPr>
              <a:spLocks noChangeArrowheads="1"/>
            </p:cNvSpPr>
            <p:nvPr/>
          </p:nvSpPr>
          <p:spPr bwMode="auto">
            <a:xfrm>
              <a:off x="1920" y="672"/>
              <a:ext cx="576" cy="38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000" b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797" name="Text Box 29"/>
            <p:cNvSpPr txBox="1">
              <a:spLocks noChangeArrowheads="1"/>
            </p:cNvSpPr>
            <p:nvPr/>
          </p:nvSpPr>
          <p:spPr bwMode="auto">
            <a:xfrm>
              <a:off x="2055" y="735"/>
              <a:ext cx="3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 dirty="0">
                  <a:latin typeface="Tahoma" pitchFamily="34" charset="0"/>
                  <a:cs typeface="Tahoma" pitchFamily="34" charset="0"/>
                </a:rPr>
                <a:t>เติม </a:t>
              </a:r>
              <a:r>
                <a:rPr lang="en-US" sz="2000" dirty="0">
                  <a:latin typeface="Tahoma" pitchFamily="34" charset="0"/>
                  <a:cs typeface="Tahoma" pitchFamily="34" charset="0"/>
                </a:rPr>
                <a:t>I</a:t>
              </a:r>
              <a:r>
                <a:rPr lang="en-US" sz="2000" baseline="-25000" dirty="0">
                  <a:latin typeface="Tahoma" pitchFamily="34" charset="0"/>
                  <a:cs typeface="Tahoma" pitchFamily="34" charset="0"/>
                </a:rPr>
                <a:t>2</a:t>
              </a:r>
              <a:endParaRPr lang="th-TH" sz="2000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85800" y="22098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[   ]</a:t>
            </a:r>
            <a:endParaRPr lang="th-TH"/>
          </a:p>
        </p:txBody>
      </p:sp>
      <p:grpSp>
        <p:nvGrpSpPr>
          <p:cNvPr id="32819" name="Group 51"/>
          <p:cNvGrpSpPr>
            <a:grpSpLocks/>
          </p:cNvGrpSpPr>
          <p:nvPr/>
        </p:nvGrpSpPr>
        <p:grpSpPr bwMode="auto">
          <a:xfrm>
            <a:off x="1923144" y="2362200"/>
            <a:ext cx="838200" cy="752475"/>
            <a:chOff x="1248" y="1488"/>
            <a:chExt cx="528" cy="474"/>
          </a:xfrm>
        </p:grpSpPr>
        <p:sp>
          <p:nvSpPr>
            <p:cNvPr id="32802" name="Text Box 34"/>
            <p:cNvSpPr txBox="1">
              <a:spLocks noChangeArrowheads="1"/>
            </p:cNvSpPr>
            <p:nvPr/>
          </p:nvSpPr>
          <p:spPr bwMode="auto">
            <a:xfrm>
              <a:off x="1248" y="1632"/>
              <a:ext cx="5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>
                  <a:latin typeface="Tahoma" pitchFamily="34" charset="0"/>
                  <a:cs typeface="Tahoma" pitchFamily="34" charset="0"/>
                </a:rPr>
                <a:t>ลด</a:t>
              </a:r>
            </a:p>
          </p:txBody>
        </p:sp>
        <p:sp>
          <p:nvSpPr>
            <p:cNvPr id="32803" name="AutoShape 35"/>
            <p:cNvSpPr>
              <a:spLocks noChangeArrowheads="1"/>
            </p:cNvSpPr>
            <p:nvPr/>
          </p:nvSpPr>
          <p:spPr bwMode="auto">
            <a:xfrm>
              <a:off x="1296" y="1488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820" name="Group 52"/>
          <p:cNvGrpSpPr>
            <a:grpSpLocks/>
          </p:cNvGrpSpPr>
          <p:nvPr/>
        </p:nvGrpSpPr>
        <p:grpSpPr bwMode="auto">
          <a:xfrm>
            <a:off x="3087448" y="2357430"/>
            <a:ext cx="838200" cy="752475"/>
            <a:chOff x="1776" y="1488"/>
            <a:chExt cx="528" cy="474"/>
          </a:xfrm>
        </p:grpSpPr>
        <p:sp>
          <p:nvSpPr>
            <p:cNvPr id="32800" name="Text Box 32"/>
            <p:cNvSpPr txBox="1">
              <a:spLocks noChangeArrowheads="1"/>
            </p:cNvSpPr>
            <p:nvPr/>
          </p:nvSpPr>
          <p:spPr bwMode="auto">
            <a:xfrm>
              <a:off x="1776" y="1632"/>
              <a:ext cx="5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dirty="0" err="1">
                  <a:latin typeface="Tahoma" pitchFamily="34" charset="0"/>
                  <a:cs typeface="Tahoma" pitchFamily="34" charset="0"/>
                </a:rPr>
                <a:t>เพิ่ม</a:t>
              </a:r>
              <a:endParaRPr lang="th-TH" sz="2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804" name="AutoShape 36"/>
            <p:cNvSpPr>
              <a:spLocks noChangeArrowheads="1"/>
            </p:cNvSpPr>
            <p:nvPr/>
          </p:nvSpPr>
          <p:spPr bwMode="auto">
            <a:xfrm>
              <a:off x="1872" y="1488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821" name="Group 53"/>
          <p:cNvGrpSpPr>
            <a:grpSpLocks/>
          </p:cNvGrpSpPr>
          <p:nvPr/>
        </p:nvGrpSpPr>
        <p:grpSpPr bwMode="auto">
          <a:xfrm>
            <a:off x="5410200" y="2362200"/>
            <a:ext cx="838200" cy="752475"/>
            <a:chOff x="3408" y="1488"/>
            <a:chExt cx="528" cy="474"/>
          </a:xfrm>
        </p:grpSpPr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3408" y="1632"/>
              <a:ext cx="5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>
                  <a:latin typeface="Tahoma" pitchFamily="34" charset="0"/>
                  <a:cs typeface="Tahoma" pitchFamily="34" charset="0"/>
                </a:rPr>
                <a:t>เพิ่ม</a:t>
              </a:r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805" name="AutoShape 37"/>
            <p:cNvSpPr>
              <a:spLocks noChangeArrowheads="1"/>
            </p:cNvSpPr>
            <p:nvPr/>
          </p:nvSpPr>
          <p:spPr bwMode="auto">
            <a:xfrm>
              <a:off x="3504" y="1488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825" name="Group 57"/>
          <p:cNvGrpSpPr>
            <a:grpSpLocks/>
          </p:cNvGrpSpPr>
          <p:nvPr/>
        </p:nvGrpSpPr>
        <p:grpSpPr bwMode="auto">
          <a:xfrm>
            <a:off x="609600" y="3429000"/>
            <a:ext cx="7677150" cy="1743075"/>
            <a:chOff x="384" y="2160"/>
            <a:chExt cx="4836" cy="1098"/>
          </a:xfrm>
        </p:grpSpPr>
        <p:sp>
          <p:nvSpPr>
            <p:cNvPr id="32806" name="Text Box 38"/>
            <p:cNvSpPr txBox="1">
              <a:spLocks noChangeArrowheads="1"/>
            </p:cNvSpPr>
            <p:nvPr/>
          </p:nvSpPr>
          <p:spPr bwMode="auto">
            <a:xfrm>
              <a:off x="384" y="2160"/>
              <a:ext cx="4836" cy="330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 ถ้าดูด </a:t>
              </a:r>
              <a:r>
                <a:rPr lang="en-US" sz="2800" dirty="0">
                  <a:latin typeface="Tahoma" pitchFamily="34" charset="0"/>
                  <a:cs typeface="Tahoma" pitchFamily="34" charset="0"/>
                </a:rPr>
                <a:t>I</a:t>
              </a:r>
              <a:r>
                <a:rPr lang="en-US" sz="2800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sz="2800" dirty="0">
                  <a:latin typeface="Tahoma" pitchFamily="34" charset="0"/>
                  <a:cs typeface="Tahoma" pitchFamily="34" charset="0"/>
                </a:rPr>
                <a:t> ออกจากสมดุล สมดุลย้อนกลับมากขึ้น </a:t>
              </a:r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1200" y="2928"/>
              <a:ext cx="36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sz="2800" dirty="0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2800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2800" dirty="0">
                  <a:latin typeface="Tahoma" pitchFamily="34" charset="0"/>
                  <a:cs typeface="Tahoma" pitchFamily="34" charset="0"/>
                </a:rPr>
                <a:t>   +   I</a:t>
              </a:r>
              <a:r>
                <a:rPr lang="en-US" sz="2800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2800" dirty="0">
                  <a:latin typeface="Tahoma" pitchFamily="34" charset="0"/>
                  <a:cs typeface="Tahoma" pitchFamily="34" charset="0"/>
                </a:rPr>
                <a:t>              </a:t>
              </a:r>
              <a:r>
                <a:rPr lang="en-US" sz="2800" dirty="0" smtClean="0">
                  <a:latin typeface="Tahoma" pitchFamily="34" charset="0"/>
                  <a:cs typeface="Tahoma" pitchFamily="34" charset="0"/>
                </a:rPr>
                <a:t>    </a:t>
              </a:r>
              <a:r>
                <a:rPr lang="en-US" sz="2800" dirty="0">
                  <a:latin typeface="Tahoma" pitchFamily="34" charset="0"/>
                  <a:cs typeface="Tahoma" pitchFamily="34" charset="0"/>
                </a:rPr>
                <a:t>2 HI</a:t>
              </a:r>
              <a:r>
                <a:rPr lang="th-TH" sz="2800" dirty="0">
                  <a:latin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685800" y="5410200"/>
            <a:ext cx="10286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/>
              <a:t>[   ]</a:t>
            </a:r>
          </a:p>
        </p:txBody>
      </p:sp>
      <p:grpSp>
        <p:nvGrpSpPr>
          <p:cNvPr id="32841" name="Group 73"/>
          <p:cNvGrpSpPr>
            <a:grpSpLocks/>
          </p:cNvGrpSpPr>
          <p:nvPr/>
        </p:nvGrpSpPr>
        <p:grpSpPr bwMode="auto">
          <a:xfrm>
            <a:off x="5685966" y="5334000"/>
            <a:ext cx="762000" cy="752475"/>
            <a:chOff x="3408" y="3360"/>
            <a:chExt cx="480" cy="474"/>
          </a:xfrm>
        </p:grpSpPr>
        <p:sp>
          <p:nvSpPr>
            <p:cNvPr id="32832" name="AutoShape 64"/>
            <p:cNvSpPr>
              <a:spLocks noChangeArrowheads="1"/>
            </p:cNvSpPr>
            <p:nvPr/>
          </p:nvSpPr>
          <p:spPr bwMode="auto">
            <a:xfrm>
              <a:off x="3552" y="3360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833" name="Text Box 65"/>
            <p:cNvSpPr txBox="1">
              <a:spLocks noChangeArrowheads="1"/>
            </p:cNvSpPr>
            <p:nvPr/>
          </p:nvSpPr>
          <p:spPr bwMode="auto">
            <a:xfrm>
              <a:off x="3408" y="3504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ลด</a:t>
              </a:r>
            </a:p>
          </p:txBody>
        </p:sp>
      </p:grpSp>
      <p:grpSp>
        <p:nvGrpSpPr>
          <p:cNvPr id="32839" name="Group 71"/>
          <p:cNvGrpSpPr>
            <a:grpSpLocks/>
          </p:cNvGrpSpPr>
          <p:nvPr/>
        </p:nvGrpSpPr>
        <p:grpSpPr bwMode="auto">
          <a:xfrm>
            <a:off x="2021112" y="5257800"/>
            <a:ext cx="838200" cy="828675"/>
            <a:chOff x="1200" y="3312"/>
            <a:chExt cx="528" cy="522"/>
          </a:xfrm>
        </p:grpSpPr>
        <p:sp>
          <p:nvSpPr>
            <p:cNvPr id="32837" name="AutoShape 69"/>
            <p:cNvSpPr>
              <a:spLocks noChangeArrowheads="1"/>
            </p:cNvSpPr>
            <p:nvPr/>
          </p:nvSpPr>
          <p:spPr bwMode="auto">
            <a:xfrm>
              <a:off x="1344" y="3312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838" name="Text Box 70"/>
            <p:cNvSpPr txBox="1">
              <a:spLocks noChangeArrowheads="1"/>
            </p:cNvSpPr>
            <p:nvPr/>
          </p:nvSpPr>
          <p:spPr bwMode="auto">
            <a:xfrm>
              <a:off x="1200" y="3504"/>
              <a:ext cx="5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เพิ่ม</a:t>
              </a:r>
            </a:p>
          </p:txBody>
        </p:sp>
      </p:grpSp>
      <p:grpSp>
        <p:nvGrpSpPr>
          <p:cNvPr id="32840" name="Group 72"/>
          <p:cNvGrpSpPr>
            <a:grpSpLocks/>
          </p:cNvGrpSpPr>
          <p:nvPr/>
        </p:nvGrpSpPr>
        <p:grpSpPr bwMode="auto">
          <a:xfrm>
            <a:off x="3254820" y="5334000"/>
            <a:ext cx="762000" cy="752475"/>
            <a:chOff x="1776" y="3360"/>
            <a:chExt cx="480" cy="474"/>
          </a:xfrm>
        </p:grpSpPr>
        <p:sp>
          <p:nvSpPr>
            <p:cNvPr id="32828" name="AutoShape 60"/>
            <p:cNvSpPr>
              <a:spLocks noChangeArrowheads="1"/>
            </p:cNvSpPr>
            <p:nvPr/>
          </p:nvSpPr>
          <p:spPr bwMode="auto">
            <a:xfrm>
              <a:off x="1920" y="3360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829" name="Text Box 61"/>
            <p:cNvSpPr txBox="1">
              <a:spLocks noChangeArrowheads="1"/>
            </p:cNvSpPr>
            <p:nvPr/>
          </p:nvSpPr>
          <p:spPr bwMode="auto">
            <a:xfrm>
              <a:off x="1776" y="3504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800">
                  <a:latin typeface="Tahoma" pitchFamily="34" charset="0"/>
                  <a:cs typeface="Tahoma" pitchFamily="34" charset="0"/>
                </a:rPr>
                <a:t>ลด</a:t>
              </a:r>
            </a:p>
          </p:txBody>
        </p:sp>
      </p:grpSp>
      <p:grpSp>
        <p:nvGrpSpPr>
          <p:cNvPr id="32844" name="Group 76"/>
          <p:cNvGrpSpPr>
            <a:grpSpLocks/>
          </p:cNvGrpSpPr>
          <p:nvPr/>
        </p:nvGrpSpPr>
        <p:grpSpPr bwMode="auto">
          <a:xfrm>
            <a:off x="4383318" y="4822374"/>
            <a:ext cx="656760" cy="106824"/>
            <a:chOff x="2400" y="3120"/>
            <a:chExt cx="528" cy="96"/>
          </a:xfrm>
        </p:grpSpPr>
        <p:sp>
          <p:nvSpPr>
            <p:cNvPr id="32842" name="Line 74"/>
            <p:cNvSpPr>
              <a:spLocks noChangeShapeType="1"/>
            </p:cNvSpPr>
            <p:nvPr/>
          </p:nvSpPr>
          <p:spPr bwMode="auto">
            <a:xfrm>
              <a:off x="2688" y="312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843" name="Line 75"/>
            <p:cNvSpPr>
              <a:spLocks noChangeShapeType="1"/>
            </p:cNvSpPr>
            <p:nvPr/>
          </p:nvSpPr>
          <p:spPr bwMode="auto">
            <a:xfrm>
              <a:off x="2400" y="3216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1" grpId="0" autoUpdateAnimBg="0"/>
      <p:bldP spid="32827" grpId="0" autoUpdateAnimBg="0"/>
    </p:bld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2347</Words>
  <Application>Microsoft Office PowerPoint</Application>
  <PresentationFormat>นำเสนอทางหน้าจอ (4:3)</PresentationFormat>
  <Paragraphs>353</Paragraphs>
  <Slides>59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59</vt:i4>
      </vt:variant>
    </vt:vector>
  </HeadingPairs>
  <TitlesOfParts>
    <vt:vector size="61" baseType="lpstr">
      <vt:lpstr>การออกแบบเริ่มต้น</vt:lpstr>
      <vt:lpstr>Image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ไม่มีชื่อเรื่องภาพนิ่ง</dc:title>
  <dc:creator>Rio&amp;Umi 4ever together</dc:creator>
  <cp:lastModifiedBy>anusorn</cp:lastModifiedBy>
  <cp:revision>308</cp:revision>
  <dcterms:created xsi:type="dcterms:W3CDTF">2006-06-05T07:00:29Z</dcterms:created>
  <dcterms:modified xsi:type="dcterms:W3CDTF">2018-12-11T09:20:10Z</dcterms:modified>
</cp:coreProperties>
</file>